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86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184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6238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6112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0629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991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97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26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3834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07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97950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287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0222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A5C3A-8F2B-4405-A3DD-8DD20B2BC183}" type="datetimeFigureOut">
              <a:rPr lang="pt-BR" smtClean="0"/>
              <a:t>02/02/2019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5DE1-141E-44F8-B565-1E78FB0916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4204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/>
              <a:t>JULGAR</a:t>
            </a:r>
            <a:endParaRPr lang="pt-BR" sz="8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Serás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libertado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pelo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direito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e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pela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justiça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. (Is 1, 27)</a:t>
            </a:r>
            <a:endParaRPr lang="pt-BR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39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NOVO TESTAMENTO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700808"/>
            <a:ext cx="8229600" cy="468052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Jesus e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Evangelho</a:t>
            </a:r>
            <a:r>
              <a:rPr lang="en-US" dirty="0" smtClean="0"/>
              <a:t> no </a:t>
            </a:r>
            <a:r>
              <a:rPr lang="en-US" dirty="0" err="1" smtClean="0"/>
              <a:t>Reino</a:t>
            </a:r>
            <a:r>
              <a:rPr lang="en-US" dirty="0" smtClean="0"/>
              <a:t> de Deus;</a:t>
            </a:r>
          </a:p>
          <a:p>
            <a:pPr algn="just"/>
            <a:r>
              <a:rPr lang="en-US" dirty="0" smtClean="0"/>
              <a:t>O </a:t>
            </a:r>
            <a:r>
              <a:rPr lang="en-US" dirty="0" err="1" smtClean="0"/>
              <a:t>combate</a:t>
            </a:r>
            <a:r>
              <a:rPr lang="en-US" dirty="0" smtClean="0"/>
              <a:t> a </a:t>
            </a:r>
            <a:r>
              <a:rPr lang="en-US" dirty="0" err="1" smtClean="0"/>
              <a:t>fome</a:t>
            </a:r>
            <a:r>
              <a:rPr lang="en-US" dirty="0" smtClean="0"/>
              <a:t>: </a:t>
            </a:r>
            <a:r>
              <a:rPr lang="en-US" dirty="0" err="1" smtClean="0"/>
              <a:t>reflexão</a:t>
            </a:r>
            <a:r>
              <a:rPr lang="en-US" dirty="0" smtClean="0"/>
              <a:t> </a:t>
            </a:r>
            <a:r>
              <a:rPr lang="en-US" dirty="0" err="1" smtClean="0"/>
              <a:t>sobre</a:t>
            </a:r>
            <a:r>
              <a:rPr lang="en-US" dirty="0" smtClean="0"/>
              <a:t> a </a:t>
            </a:r>
            <a:r>
              <a:rPr lang="en-US" dirty="0" err="1" smtClean="0"/>
              <a:t>multiplicação</a:t>
            </a:r>
            <a:r>
              <a:rPr lang="en-US" dirty="0" smtClean="0"/>
              <a:t> dos </a:t>
            </a:r>
            <a:r>
              <a:rPr lang="en-US" dirty="0" err="1" smtClean="0"/>
              <a:t>pães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Marcos;</a:t>
            </a:r>
          </a:p>
          <a:p>
            <a:pPr algn="just"/>
            <a:r>
              <a:rPr lang="en-US" dirty="0" smtClean="0"/>
              <a:t>A </a:t>
            </a:r>
            <a:r>
              <a:rPr lang="en-US" dirty="0" err="1" smtClean="0"/>
              <a:t>atenção</a:t>
            </a:r>
            <a:r>
              <a:rPr lang="en-US" dirty="0" smtClean="0"/>
              <a:t> a </a:t>
            </a:r>
            <a:r>
              <a:rPr lang="en-US" dirty="0" err="1" smtClean="0"/>
              <a:t>doentes</a:t>
            </a:r>
            <a:r>
              <a:rPr lang="en-US" dirty="0" smtClean="0"/>
              <a:t>, </a:t>
            </a:r>
            <a:r>
              <a:rPr lang="en-US" dirty="0" err="1" smtClean="0"/>
              <a:t>crianças</a:t>
            </a:r>
            <a:r>
              <a:rPr lang="en-US" dirty="0" smtClean="0"/>
              <a:t>, </a:t>
            </a:r>
            <a:r>
              <a:rPr lang="en-US" dirty="0" err="1" smtClean="0"/>
              <a:t>mulheres</a:t>
            </a:r>
            <a:r>
              <a:rPr lang="en-US" dirty="0" smtClean="0"/>
              <a:t> e </a:t>
            </a:r>
            <a:r>
              <a:rPr lang="en-US" dirty="0" err="1" smtClean="0"/>
              <a:t>trabalhadores</a:t>
            </a:r>
            <a:r>
              <a:rPr lang="en-US" dirty="0" smtClean="0"/>
              <a:t>;</a:t>
            </a:r>
          </a:p>
          <a:p>
            <a:pPr algn="just"/>
            <a:r>
              <a:rPr lang="en-US" dirty="0" err="1" smtClean="0"/>
              <a:t>Aprender</a:t>
            </a:r>
            <a:r>
              <a:rPr lang="en-US" dirty="0" smtClean="0"/>
              <a:t> com Jesus a </a:t>
            </a:r>
            <a:r>
              <a:rPr lang="en-US" dirty="0" err="1" smtClean="0"/>
              <a:t>ter</a:t>
            </a:r>
            <a:r>
              <a:rPr lang="en-US" dirty="0" smtClean="0"/>
              <a:t> </a:t>
            </a:r>
            <a:r>
              <a:rPr lang="en-US" dirty="0" err="1" smtClean="0"/>
              <a:t>compaixão</a:t>
            </a:r>
            <a:r>
              <a:rPr lang="en-US" dirty="0" smtClean="0"/>
              <a:t> dos </a:t>
            </a:r>
            <a:r>
              <a:rPr lang="en-US" dirty="0" err="1" smtClean="0"/>
              <a:t>sofredores</a:t>
            </a:r>
            <a:r>
              <a:rPr lang="en-US" dirty="0" smtClean="0"/>
              <a:t>;</a:t>
            </a:r>
          </a:p>
          <a:p>
            <a:pPr algn="just"/>
            <a:r>
              <a:rPr lang="en-US" dirty="0" err="1" smtClean="0"/>
              <a:t>Os</a:t>
            </a:r>
            <a:r>
              <a:rPr lang="en-US" dirty="0" smtClean="0"/>
              <a:t> Padres da </a:t>
            </a:r>
            <a:r>
              <a:rPr lang="en-US" dirty="0" err="1" smtClean="0"/>
              <a:t>Igreja</a:t>
            </a:r>
            <a:r>
              <a:rPr lang="en-US" dirty="0" smtClean="0"/>
              <a:t> e o </a:t>
            </a:r>
            <a:r>
              <a:rPr lang="en-US" dirty="0" err="1" smtClean="0"/>
              <a:t>cuidado</a:t>
            </a:r>
            <a:r>
              <a:rPr lang="en-US" dirty="0" smtClean="0"/>
              <a:t> com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vulneráveis</a:t>
            </a:r>
            <a:r>
              <a:rPr lang="en-US" dirty="0" smtClean="0"/>
              <a:t>;</a:t>
            </a:r>
          </a:p>
          <a:p>
            <a:pPr algn="just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047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2367136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São </a:t>
            </a:r>
            <a:r>
              <a:rPr lang="en-US" sz="4800" b="1" dirty="0" err="1" smtClean="0"/>
              <a:t>Gregório</a:t>
            </a:r>
            <a:r>
              <a:rPr lang="en-US" sz="4800" b="1" dirty="0" smtClean="0"/>
              <a:t> de </a:t>
            </a:r>
            <a:r>
              <a:rPr lang="en-US" sz="4800" b="1" dirty="0" err="1" smtClean="0"/>
              <a:t>Nazianzeno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3200" dirty="0" smtClean="0"/>
              <a:t>(3</a:t>
            </a:r>
            <a:r>
              <a:rPr lang="en-US" sz="3200" dirty="0" smtClean="0"/>
              <a:t>29 – 389) </a:t>
            </a:r>
            <a:r>
              <a:rPr lang="en-US" sz="3200" dirty="0" err="1" smtClean="0"/>
              <a:t>Patriarca</a:t>
            </a:r>
            <a:r>
              <a:rPr lang="en-US" sz="3200" dirty="0" smtClean="0"/>
              <a:t> de </a:t>
            </a:r>
            <a:r>
              <a:rPr lang="en-US" sz="3200" dirty="0" err="1" smtClean="0"/>
              <a:t>Constantinopla</a:t>
            </a:r>
            <a:endParaRPr lang="pt-BR" sz="48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2924944"/>
            <a:ext cx="8229600" cy="23762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 err="1" smtClean="0"/>
              <a:t>Eis</a:t>
            </a:r>
            <a:r>
              <a:rPr lang="en-US" dirty="0" smtClean="0"/>
              <a:t>, </a:t>
            </a:r>
            <a:r>
              <a:rPr lang="en-US" dirty="0" err="1" smtClean="0"/>
              <a:t>sobretudo</a:t>
            </a:r>
            <a:r>
              <a:rPr lang="en-US" dirty="0" smtClean="0"/>
              <a:t>, o </a:t>
            </a:r>
            <a:r>
              <a:rPr lang="en-US" dirty="0" err="1" smtClean="0"/>
              <a:t>que</a:t>
            </a:r>
            <a:r>
              <a:rPr lang="en-US" dirty="0" smtClean="0"/>
              <a:t> o </a:t>
            </a:r>
            <a:r>
              <a:rPr lang="en-US" dirty="0" err="1" smtClean="0"/>
              <a:t>homem</a:t>
            </a:r>
            <a:r>
              <a:rPr lang="en-US" dirty="0" smtClean="0"/>
              <a:t> tem de </a:t>
            </a:r>
            <a:r>
              <a:rPr lang="en-US" dirty="0" err="1" smtClean="0"/>
              <a:t>divino</a:t>
            </a:r>
            <a:r>
              <a:rPr lang="en-US" dirty="0" smtClean="0"/>
              <a:t>: a </a:t>
            </a:r>
            <a:r>
              <a:rPr lang="en-US" dirty="0" err="1" smtClean="0"/>
              <a:t>possibilidade</a:t>
            </a:r>
            <a:r>
              <a:rPr lang="en-US" dirty="0" smtClean="0"/>
              <a:t> de </a:t>
            </a:r>
            <a:r>
              <a:rPr lang="en-US" dirty="0" err="1" smtClean="0"/>
              <a:t>praticar</a:t>
            </a:r>
            <a:r>
              <a:rPr lang="en-US" dirty="0" smtClean="0"/>
              <a:t> o </a:t>
            </a:r>
            <a:r>
              <a:rPr lang="en-US" dirty="0" err="1" smtClean="0"/>
              <a:t>bem</a:t>
            </a:r>
            <a:r>
              <a:rPr lang="en-US" dirty="0" smtClean="0"/>
              <a:t>. Nada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impulsione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é </a:t>
            </a:r>
            <a:r>
              <a:rPr lang="en-US" dirty="0" err="1" smtClean="0"/>
              <a:t>indigno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teu</a:t>
            </a:r>
            <a:r>
              <a:rPr lang="en-US" dirty="0" smtClean="0"/>
              <a:t> cargo’’.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48981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Santo </a:t>
            </a:r>
            <a:r>
              <a:rPr lang="en-US" b="1" dirty="0" err="1" smtClean="0"/>
              <a:t>Irineu</a:t>
            </a:r>
            <a:r>
              <a:rPr lang="en-US" b="1" dirty="0" smtClean="0"/>
              <a:t> de Lion</a:t>
            </a:r>
            <a:br>
              <a:rPr lang="en-US" b="1" dirty="0" smtClean="0"/>
            </a:br>
            <a:r>
              <a:rPr lang="en-US" sz="2700" dirty="0" smtClean="0"/>
              <a:t>(115 e 125 / 130 – 142)</a:t>
            </a:r>
            <a:br>
              <a:rPr lang="en-US" sz="2700" dirty="0" smtClean="0"/>
            </a:br>
            <a:r>
              <a:rPr lang="en-US" sz="2700" dirty="0" err="1" smtClean="0"/>
              <a:t>morreu</a:t>
            </a:r>
            <a:r>
              <a:rPr lang="en-US" sz="2700" dirty="0" smtClean="0"/>
              <a:t> com 72 </a:t>
            </a:r>
            <a:r>
              <a:rPr lang="en-US" sz="2700" dirty="0" err="1" smtClean="0"/>
              <a:t>anos</a:t>
            </a:r>
            <a:r>
              <a:rPr lang="en-US" sz="2700" dirty="0" smtClean="0"/>
              <a:t> </a:t>
            </a:r>
            <a:r>
              <a:rPr lang="en-US" sz="2700" dirty="0" err="1" smtClean="0"/>
              <a:t>martirizado</a:t>
            </a:r>
            <a:endParaRPr lang="pt-BR" sz="27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916832"/>
            <a:ext cx="8229600" cy="4680520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“Deus </a:t>
            </a:r>
            <a:r>
              <a:rPr lang="en-US" dirty="0" err="1" smtClean="0"/>
              <a:t>contitui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reinos</a:t>
            </a:r>
            <a:r>
              <a:rPr lang="en-US" dirty="0" smtClean="0"/>
              <a:t> </a:t>
            </a:r>
            <a:r>
              <a:rPr lang="en-US" dirty="0" err="1" smtClean="0"/>
              <a:t>terrenos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bem</a:t>
            </a:r>
            <a:r>
              <a:rPr lang="en-US" dirty="0" smtClean="0"/>
              <a:t> dos </a:t>
            </a:r>
            <a:r>
              <a:rPr lang="en-US" dirty="0" err="1" smtClean="0"/>
              <a:t>povos</a:t>
            </a:r>
            <a:r>
              <a:rPr lang="en-US" dirty="0" smtClean="0"/>
              <a:t>. Deus </a:t>
            </a:r>
            <a:r>
              <a:rPr lang="en-US" dirty="0" err="1" smtClean="0"/>
              <a:t>estabeleceu</a:t>
            </a:r>
            <a:r>
              <a:rPr lang="en-US" dirty="0" smtClean="0"/>
              <a:t> a </a:t>
            </a:r>
            <a:r>
              <a:rPr lang="en-US" dirty="0" err="1" smtClean="0"/>
              <a:t>autoridade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homens</a:t>
            </a:r>
            <a:r>
              <a:rPr lang="en-US" dirty="0" smtClean="0"/>
              <a:t> </a:t>
            </a:r>
            <a:r>
              <a:rPr lang="en-US" dirty="0" err="1" smtClean="0"/>
              <a:t>temendo</a:t>
            </a:r>
            <a:r>
              <a:rPr lang="en-US" dirty="0" smtClean="0"/>
              <a:t> o </a:t>
            </a:r>
            <a:r>
              <a:rPr lang="en-US" dirty="0" err="1" smtClean="0"/>
              <a:t>poder</a:t>
            </a:r>
            <a:r>
              <a:rPr lang="en-US" dirty="0" smtClean="0"/>
              <a:t> </a:t>
            </a:r>
            <a:r>
              <a:rPr lang="en-US" dirty="0" err="1" smtClean="0"/>
              <a:t>terreno</a:t>
            </a:r>
            <a:r>
              <a:rPr lang="en-US" dirty="0" smtClean="0"/>
              <a:t>, </a:t>
            </a:r>
            <a:r>
              <a:rPr lang="en-US" dirty="0" err="1" smtClean="0"/>
              <a:t>não</a:t>
            </a:r>
            <a:r>
              <a:rPr lang="en-US" dirty="0" smtClean="0"/>
              <a:t> se </a:t>
            </a:r>
            <a:r>
              <a:rPr lang="en-US" dirty="0" err="1" smtClean="0"/>
              <a:t>devorassem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peixes</a:t>
            </a:r>
            <a:r>
              <a:rPr lang="en-US" dirty="0" smtClean="0"/>
              <a:t>, </a:t>
            </a:r>
            <a:r>
              <a:rPr lang="en-US" dirty="0" err="1" smtClean="0"/>
              <a:t>porém</a:t>
            </a:r>
            <a:r>
              <a:rPr lang="en-US" dirty="0" smtClean="0"/>
              <a:t> </a:t>
            </a:r>
            <a:r>
              <a:rPr lang="en-US" dirty="0" err="1" smtClean="0"/>
              <a:t>estimulados</a:t>
            </a:r>
            <a:r>
              <a:rPr lang="en-US" dirty="0" smtClean="0"/>
              <a:t> </a:t>
            </a:r>
            <a:r>
              <a:rPr lang="en-US" dirty="0" err="1" smtClean="0"/>
              <a:t>pela</a:t>
            </a:r>
            <a:r>
              <a:rPr lang="en-US" dirty="0" smtClean="0"/>
              <a:t> </a:t>
            </a:r>
            <a:r>
              <a:rPr lang="en-US" dirty="0" err="1" smtClean="0"/>
              <a:t>promulgação</a:t>
            </a:r>
            <a:r>
              <a:rPr lang="en-US" dirty="0" smtClean="0"/>
              <a:t> das leis, </a:t>
            </a:r>
            <a:r>
              <a:rPr lang="en-US" dirty="0" err="1" smtClean="0"/>
              <a:t>descartem</a:t>
            </a:r>
            <a:r>
              <a:rPr lang="en-US" dirty="0" smtClean="0"/>
              <a:t> as </a:t>
            </a:r>
            <a:r>
              <a:rPr lang="en-US" dirty="0" err="1" smtClean="0"/>
              <a:t>múltiplas</a:t>
            </a:r>
            <a:r>
              <a:rPr lang="en-US" dirty="0" smtClean="0"/>
              <a:t> </a:t>
            </a:r>
            <a:r>
              <a:rPr lang="en-US" dirty="0" err="1" smtClean="0"/>
              <a:t>expressões</a:t>
            </a:r>
            <a:r>
              <a:rPr lang="en-US" dirty="0" smtClean="0"/>
              <a:t> de </a:t>
            </a:r>
            <a:r>
              <a:rPr lang="en-US" dirty="0" err="1" smtClean="0"/>
              <a:t>injustiça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vemos</a:t>
            </a:r>
            <a:r>
              <a:rPr lang="en-US" dirty="0" smtClean="0"/>
              <a:t> entre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povo</a:t>
            </a:r>
            <a:r>
              <a:rPr lang="en-US" dirty="0" smtClean="0"/>
              <a:t>’’.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7394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São </a:t>
            </a:r>
            <a:r>
              <a:rPr lang="en-US" b="1" dirty="0" err="1" smtClean="0"/>
              <a:t>João</a:t>
            </a:r>
            <a:r>
              <a:rPr lang="en-US" b="1" dirty="0" smtClean="0"/>
              <a:t> </a:t>
            </a:r>
            <a:r>
              <a:rPr lang="en-US" b="1" dirty="0" err="1" smtClean="0"/>
              <a:t>Crisóstomo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dirty="0" smtClean="0"/>
              <a:t>(</a:t>
            </a:r>
            <a:r>
              <a:rPr lang="en-US" sz="3200" dirty="0" err="1" smtClean="0"/>
              <a:t>proclamado</a:t>
            </a:r>
            <a:r>
              <a:rPr lang="en-US" sz="3200" dirty="0" smtClean="0"/>
              <a:t> </a:t>
            </a:r>
            <a:r>
              <a:rPr lang="en-US" sz="3200" dirty="0" err="1" smtClean="0"/>
              <a:t>padroeiro</a:t>
            </a:r>
            <a:r>
              <a:rPr lang="en-US" sz="3200" dirty="0" smtClean="0"/>
              <a:t> do </a:t>
            </a:r>
            <a:r>
              <a:rPr lang="en-US" sz="3200" dirty="0" err="1" smtClean="0"/>
              <a:t>Concílio</a:t>
            </a:r>
            <a:r>
              <a:rPr lang="en-US" sz="3200" dirty="0" smtClean="0"/>
              <a:t> </a:t>
            </a:r>
            <a:r>
              <a:rPr lang="en-US" sz="3200" dirty="0" err="1" smtClean="0"/>
              <a:t>Vaticano</a:t>
            </a:r>
            <a:r>
              <a:rPr lang="en-US" sz="3200" dirty="0" smtClean="0"/>
              <a:t> II)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3140968"/>
            <a:ext cx="8229600" cy="17869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“</a:t>
            </a:r>
            <a:r>
              <a:rPr lang="en-US" dirty="0" err="1" smtClean="0"/>
              <a:t>Cada</a:t>
            </a:r>
            <a:r>
              <a:rPr lang="en-US" dirty="0" smtClean="0"/>
              <a:t> um </a:t>
            </a:r>
            <a:r>
              <a:rPr lang="en-US" dirty="0" err="1" smtClean="0"/>
              <a:t>deve</a:t>
            </a:r>
            <a:r>
              <a:rPr lang="en-US" dirty="0" smtClean="0"/>
              <a:t> </a:t>
            </a:r>
            <a:r>
              <a:rPr lang="en-US" dirty="0" err="1" smtClean="0"/>
              <a:t>empregar</a:t>
            </a:r>
            <a:r>
              <a:rPr lang="en-US" dirty="0" smtClean="0"/>
              <a:t> o </a:t>
            </a:r>
            <a:r>
              <a:rPr lang="en-US" dirty="0" err="1" smtClean="0"/>
              <a:t>que</a:t>
            </a:r>
            <a:r>
              <a:rPr lang="en-US" dirty="0" smtClean="0"/>
              <a:t> tem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 smtClean="0"/>
              <a:t>para</a:t>
            </a:r>
            <a:r>
              <a:rPr lang="en-US" dirty="0" smtClean="0"/>
              <a:t> o </a:t>
            </a:r>
            <a:r>
              <a:rPr lang="en-US" dirty="0" err="1" smtClean="0"/>
              <a:t>bem</a:t>
            </a:r>
            <a:r>
              <a:rPr lang="en-US" dirty="0" smtClean="0"/>
              <a:t> </a:t>
            </a:r>
            <a:r>
              <a:rPr lang="en-US" dirty="0" err="1" smtClean="0"/>
              <a:t>comum</a:t>
            </a:r>
            <a:r>
              <a:rPr lang="en-US" dirty="0" smtClean="0"/>
              <a:t>’’.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63571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67544" y="41379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São </a:t>
            </a:r>
            <a:r>
              <a:rPr lang="en-US" b="1" dirty="0" err="1" smtClean="0"/>
              <a:t>João</a:t>
            </a:r>
            <a:r>
              <a:rPr lang="en-US" b="1" dirty="0" smtClean="0"/>
              <a:t> </a:t>
            </a:r>
            <a:r>
              <a:rPr lang="en-US" b="1" dirty="0" err="1" smtClean="0"/>
              <a:t>Crisóstomo</a:t>
            </a:r>
            <a:endParaRPr lang="pt-BR" b="1" dirty="0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549896" y="1844825"/>
            <a:ext cx="8229600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 smtClean="0"/>
              <a:t>“[…] </a:t>
            </a:r>
            <a:r>
              <a:rPr lang="en-US" sz="3600" dirty="0" err="1" smtClean="0"/>
              <a:t>devemos</a:t>
            </a:r>
            <a:r>
              <a:rPr lang="en-US" sz="3600" dirty="0" smtClean="0"/>
              <a:t> </a:t>
            </a:r>
            <a:r>
              <a:rPr lang="en-US" sz="3600" dirty="0" err="1" smtClean="0"/>
              <a:t>considerar</a:t>
            </a:r>
            <a:r>
              <a:rPr lang="en-US" sz="3600" dirty="0" smtClean="0"/>
              <a:t> e </a:t>
            </a:r>
            <a:r>
              <a:rPr lang="en-US" sz="3600" dirty="0" err="1" smtClean="0"/>
              <a:t>admitir</a:t>
            </a:r>
            <a:r>
              <a:rPr lang="en-US" sz="3600" dirty="0" smtClean="0"/>
              <a:t> </a:t>
            </a:r>
            <a:r>
              <a:rPr lang="en-US" sz="3600" dirty="0" err="1" smtClean="0"/>
              <a:t>que</a:t>
            </a:r>
            <a:r>
              <a:rPr lang="en-US" sz="3600" dirty="0" smtClean="0"/>
              <a:t> </a:t>
            </a:r>
            <a:r>
              <a:rPr lang="en-US" sz="3600" dirty="0" err="1" smtClean="0"/>
              <a:t>cada</a:t>
            </a:r>
            <a:r>
              <a:rPr lang="en-US" sz="3600" dirty="0" smtClean="0"/>
              <a:t> </a:t>
            </a:r>
            <a:r>
              <a:rPr lang="en-US" sz="3600" dirty="0" err="1" smtClean="0"/>
              <a:t>indivíduo</a:t>
            </a:r>
            <a:r>
              <a:rPr lang="en-US" sz="3600" dirty="0" smtClean="0"/>
              <a:t> é </a:t>
            </a:r>
            <a:r>
              <a:rPr lang="en-US" sz="3600" dirty="0" err="1" smtClean="0"/>
              <a:t>tão</a:t>
            </a:r>
            <a:r>
              <a:rPr lang="en-US" sz="3600" dirty="0" smtClean="0"/>
              <a:t> </a:t>
            </a:r>
            <a:r>
              <a:rPr lang="en-US" sz="3600" dirty="0" err="1" smtClean="0"/>
              <a:t>útil</a:t>
            </a:r>
            <a:r>
              <a:rPr lang="en-US" sz="3600" dirty="0" smtClean="0"/>
              <a:t> </a:t>
            </a:r>
            <a:r>
              <a:rPr lang="en-US" sz="3600" dirty="0" err="1" smtClean="0"/>
              <a:t>quanto</a:t>
            </a:r>
            <a:r>
              <a:rPr lang="en-US" sz="3600" dirty="0" smtClean="0"/>
              <a:t> </a:t>
            </a:r>
            <a:r>
              <a:rPr lang="en-US" sz="3600" dirty="0" err="1" smtClean="0"/>
              <a:t>toda</a:t>
            </a:r>
            <a:r>
              <a:rPr lang="en-US" sz="3600" dirty="0" smtClean="0"/>
              <a:t> a </a:t>
            </a:r>
            <a:r>
              <a:rPr lang="en-US" sz="3600" dirty="0" err="1" smtClean="0"/>
              <a:t>comunidade</a:t>
            </a:r>
            <a:r>
              <a:rPr lang="en-US" sz="3600" dirty="0" smtClean="0"/>
              <a:t>, e nada </a:t>
            </a:r>
            <a:r>
              <a:rPr lang="en-US" sz="3600" dirty="0" err="1" smtClean="0"/>
              <a:t>havemos</a:t>
            </a:r>
            <a:r>
              <a:rPr lang="en-US" sz="3600" dirty="0" smtClean="0"/>
              <a:t> de </a:t>
            </a:r>
            <a:r>
              <a:rPr lang="en-US" sz="3600" dirty="0" err="1" smtClean="0"/>
              <a:t>considerar</a:t>
            </a:r>
            <a:r>
              <a:rPr lang="en-US" sz="3600" dirty="0" smtClean="0"/>
              <a:t> </a:t>
            </a:r>
            <a:r>
              <a:rPr lang="en-US" sz="3600" dirty="0" err="1" smtClean="0"/>
              <a:t>útil</a:t>
            </a:r>
            <a:r>
              <a:rPr lang="en-US" sz="3600" dirty="0" smtClean="0"/>
              <a:t> </a:t>
            </a:r>
            <a:r>
              <a:rPr lang="en-US" sz="3600" dirty="0" err="1" smtClean="0"/>
              <a:t>senão</a:t>
            </a:r>
            <a:r>
              <a:rPr lang="en-US" sz="3600" dirty="0" smtClean="0"/>
              <a:t> o </a:t>
            </a:r>
            <a:r>
              <a:rPr lang="en-US" sz="3600" dirty="0" err="1" smtClean="0"/>
              <a:t>que</a:t>
            </a:r>
            <a:r>
              <a:rPr lang="en-US" sz="3600" dirty="0" smtClean="0"/>
              <a:t> é </a:t>
            </a:r>
            <a:r>
              <a:rPr lang="en-US" sz="3600" dirty="0" err="1" smtClean="0"/>
              <a:t>benéfico</a:t>
            </a:r>
            <a:r>
              <a:rPr lang="en-US" sz="3600" dirty="0" smtClean="0"/>
              <a:t> a </a:t>
            </a:r>
            <a:r>
              <a:rPr lang="en-US" sz="3600" dirty="0" err="1" smtClean="0"/>
              <a:t>todos</a:t>
            </a:r>
            <a:r>
              <a:rPr lang="en-US" sz="3600" dirty="0" smtClean="0"/>
              <a:t>’’.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279286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-27384"/>
            <a:ext cx="7945119" cy="629710"/>
          </a:xfrm>
          <a:prstGeom prst="rect">
            <a:avLst/>
          </a:prstGeom>
        </p:spPr>
        <p:txBody>
          <a:bodyPr vert="horz" wrap="square" lIns="0" tIns="227380" rIns="0" bIns="0" rtlCol="0">
            <a:spAutoFit/>
          </a:bodyPr>
          <a:lstStyle/>
          <a:p>
            <a:pPr marR="5080">
              <a:spcBef>
                <a:spcPts val="0"/>
              </a:spcBef>
            </a:pPr>
            <a:r>
              <a:rPr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DOUTRINA SOCIAL DA  IGREJA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2830" y="548680"/>
            <a:ext cx="8629650" cy="6112699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Doutrina Social da Igreja nasce das Sagradas Escrituras e da fé viva da  </a:t>
            </a:r>
            <a:r>
              <a:rPr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Igreja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Doutrina Social da Igreja, de modo especial, se volta para a dignidade  da pessoa humana, com especial atenção aos sofrimentos dos mais  pobres, que são presença de Cristo (Mt 25, 31s</a:t>
            </a:r>
            <a:r>
              <a:rPr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715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DSI evidencia a necessidade de uma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ativa e consciente  dos cristãos leigos e leigas na vida da sociedade, sendo esse um de seus  princípios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permanentes</a:t>
            </a:r>
            <a:r>
              <a:rPr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715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6985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DSI pede que os cidadãos intervenham nas tarefas governamentais,  exercendo sua </a:t>
            </a:r>
            <a:r>
              <a:rPr sz="2200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cidadania</a:t>
            </a:r>
            <a:r>
              <a:rPr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prol do bem comum, sendo essa uma  mediação concreta da </a:t>
            </a:r>
            <a:r>
              <a:rPr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caridade</a:t>
            </a:r>
            <a:r>
              <a:rPr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8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91134" y="2132856"/>
            <a:ext cx="8629650" cy="408137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situação em  que vivem os pobres é critério para medir a bondade, a justiça, a  moralidade, enfim, a efetivação da ordem democrática. Os pobres são os  juízes da vida democrática de uma nação.</a:t>
            </a: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Nascida da: Sagradas Escrituras da Fé viva da Igreja a DSI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 volta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a defesa da dignidade humana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(direitos humanos) – Opção pelos pobres – Presença de Cristo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(Mt25,31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39552" y="698095"/>
            <a:ext cx="7776864" cy="85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 algn="ctr">
              <a:lnSpc>
                <a:spcPct val="80000"/>
              </a:lnSpc>
              <a:spcBef>
                <a:spcPts val="550"/>
              </a:spcBef>
              <a:tabLst>
                <a:tab pos="355600" algn="l"/>
              </a:tabLst>
            </a:pPr>
            <a:r>
              <a:rPr lang="pt-BR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Princípios da D.S. I</a:t>
            </a:r>
          </a:p>
          <a:p>
            <a:pPr marL="12700" marR="5080" algn="ctr">
              <a:lnSpc>
                <a:spcPct val="80000"/>
              </a:lnSpc>
              <a:spcBef>
                <a:spcPts val="550"/>
              </a:spcBef>
              <a:tabLst>
                <a:tab pos="355600" algn="l"/>
              </a:tabLst>
            </a:pPr>
            <a:r>
              <a:rPr lang="pt-BR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Bem Comum X Dignidade da Pessoa </a:t>
            </a:r>
            <a:r>
              <a:rPr lang="pt-BR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Humana</a:t>
            </a:r>
            <a:endParaRPr lang="pt-BR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51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3400" y="542707"/>
            <a:ext cx="7945119" cy="629710"/>
          </a:xfrm>
          <a:prstGeom prst="rect">
            <a:avLst/>
          </a:prstGeom>
        </p:spPr>
        <p:txBody>
          <a:bodyPr vert="horz" wrap="square" lIns="0" tIns="227380" rIns="0" bIns="0" rtlCol="0">
            <a:spAutoFit/>
          </a:bodyPr>
          <a:lstStyle/>
          <a:p>
            <a:pPr marR="5080" indent="-2762250">
              <a:lnSpc>
                <a:spcPct val="100000"/>
              </a:lnSpc>
              <a:spcBef>
                <a:spcPts val="0"/>
              </a:spcBef>
            </a:pPr>
            <a:r>
              <a:rPr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DOUTRINA SOCIAL DA  IGREJA</a:t>
            </a:r>
            <a:endParaRPr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1520" y="1659329"/>
            <a:ext cx="8629650" cy="464999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Teoria Social: Movente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estruturas injustas, isto é, estruturas que obstaculizam 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Deus.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deve ficar somente com discurso genérico, mas nos levar a uma ação concreta e eficaz:</a:t>
            </a: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“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Estimular a participação em políticas Públicas, à luz da palavra de Deus e da doutrina social da Igreja, para fortalecer a cidadania e o bem comum, sinais de fraternidade”.</a:t>
            </a:r>
          </a:p>
        </p:txBody>
      </p:sp>
    </p:spTree>
    <p:extLst>
      <p:ext uri="{BB962C8B-B14F-4D97-AF65-F5344CB8AC3E}">
        <p14:creationId xmlns:p14="http://schemas.microsoft.com/office/powerpoint/2010/main" val="14140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51520" y="672069"/>
            <a:ext cx="8629650" cy="1316771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5080" indent="-342900" algn="just">
              <a:lnSpc>
                <a:spcPct val="80000"/>
              </a:lnSpc>
              <a:spcBef>
                <a:spcPts val="550"/>
              </a:spcBef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Orientação é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Participação!</a:t>
            </a:r>
            <a:endParaRPr lang="pt-B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50"/>
              </a:spcBef>
              <a:buChar char="•"/>
              <a:tabLst>
                <a:tab pos="355600" algn="l"/>
              </a:tabLst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80000"/>
              </a:lnSpc>
              <a:spcBef>
                <a:spcPts val="550"/>
              </a:spcBef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maioria do Povo assiste aos fatos políticos, ao invés de participar deles diretamente;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64" y="2318519"/>
            <a:ext cx="8590416" cy="427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63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91134" y="116632"/>
            <a:ext cx="8629650" cy="662053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tabLst>
                <a:tab pos="355600" algn="l"/>
              </a:tabLst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DSI</a:t>
            </a:r>
            <a:endParaRPr lang="pt-BR" sz="2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articipação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ativa e consciente dos cristãos na vida da sociedade;</a:t>
            </a: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uma participação da comunidade, uma vez que não é uma ação individual;</a:t>
            </a: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Por que políticas públicas visando as parcelas mais carentes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“(...) pois a situação em que vivem os pobres é critério para medir a bondade, a justiça, a moralidade, enfim, a efetivação da ordem democrática. Os pobres são juízes da vida democrática de uma nação” (CNBB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Orienta, ainda, as comunidades a participar com outras entidades na promoção de políticas Públicas, sempre, porém, orientadas pela doutrina social da Igreja. </a:t>
            </a: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3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Conceitos</a:t>
            </a:r>
            <a:r>
              <a:rPr lang="en-US" b="1" dirty="0" smtClean="0"/>
              <a:t> de </a:t>
            </a:r>
            <a:r>
              <a:rPr lang="en-US" b="1" dirty="0" err="1"/>
              <a:t>D</a:t>
            </a:r>
            <a:r>
              <a:rPr lang="en-US" b="1" dirty="0" err="1" smtClean="0"/>
              <a:t>ireto</a:t>
            </a:r>
            <a:r>
              <a:rPr lang="en-US" b="1" dirty="0" smtClean="0"/>
              <a:t> e </a:t>
            </a:r>
            <a:r>
              <a:rPr lang="en-US" b="1" dirty="0" err="1" smtClean="0"/>
              <a:t>Justiça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r>
              <a:rPr lang="en-US" dirty="0" smtClean="0"/>
              <a:t>DIREITO (</a:t>
            </a:r>
            <a:r>
              <a:rPr lang="en-US" i="1" dirty="0" smtClean="0"/>
              <a:t>MISHPAT</a:t>
            </a:r>
            <a:r>
              <a:rPr lang="en-US" dirty="0" smtClean="0"/>
              <a:t> - MISHPATHA)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JUSTIÇA (</a:t>
            </a:r>
            <a:r>
              <a:rPr lang="en-US" i="1" dirty="0" smtClean="0"/>
              <a:t>SEDÁQÂ </a:t>
            </a:r>
            <a:r>
              <a:rPr lang="en-US" dirty="0" smtClean="0"/>
              <a:t>- SADEQÁ)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JUSTO (SEDEQ - SADÍQ)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12399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62830" y="620688"/>
            <a:ext cx="8629650" cy="5553123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Pede que os cidadãos intervenham nas tarefas governativas, exercendo sua cidadania em prol do bem comum, sendo essa uma mediação concreta da caridade”;</a:t>
            </a:r>
          </a:p>
          <a:p>
            <a:pPr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Incentivar </a:t>
            </a: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leigos e leigas a exercer cargos públicos eletivos, sempre em vista do bem comum:</a:t>
            </a:r>
          </a:p>
          <a:p>
            <a:pPr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Compromisso com os mais pobres (dimensão profética);</a:t>
            </a:r>
          </a:p>
          <a:p>
            <a:pPr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entra nas regras do “jogo sujo”;</a:t>
            </a:r>
          </a:p>
          <a:p>
            <a:pPr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 submeter-se sumariamente ao seu partido.</a:t>
            </a:r>
          </a:p>
          <a:p>
            <a:pPr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pt-BR" sz="2400" spc="-12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Eles não te ouvirão, porque esse povo tem cabeça dura. No entanto, saberão que por ali passou um profeta (EZ2,5)”</a:t>
            </a:r>
          </a:p>
        </p:txBody>
      </p:sp>
    </p:spTree>
    <p:extLst>
      <p:ext uri="{BB962C8B-B14F-4D97-AF65-F5344CB8AC3E}">
        <p14:creationId xmlns:p14="http://schemas.microsoft.com/office/powerpoint/2010/main" val="57554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23528" y="188640"/>
            <a:ext cx="8629650" cy="61734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DSI deve nos apontar para a Paz Social que consiste na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Distribuição das riquezas;</a:t>
            </a: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Inclusão social dos pobres;</a:t>
            </a:r>
          </a:p>
          <a:p>
            <a:pPr marL="355600" marR="5080" indent="-342900" algn="just">
              <a:lnSpc>
                <a:spcPct val="150000"/>
              </a:lnSpc>
              <a:buChar char="•"/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Respeito aos direitos humanos.</a:t>
            </a: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(Francisco)</a:t>
            </a: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lang="pt-BR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Nossa Realidade:</a:t>
            </a: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 Marcada pela ‘perda de direitos e conquistas sociais, resultado de uma economia que submete a política aos interesses do mercado;</a:t>
            </a: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endParaRPr lang="pt-BR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política deve estar submetida ao “Bem Comum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”;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67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191134" y="3758991"/>
            <a:ext cx="8629650" cy="1542217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Nós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Cristãos, Homens de boa vontade somos convocados pela D. S. I., neste momento de nossa história,  a “uma tomada de consciência mais viva de nossas responsabilidades e de uma ação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efetiva.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8"/>
          <p:cNvSpPr/>
          <p:nvPr/>
        </p:nvSpPr>
        <p:spPr>
          <a:xfrm>
            <a:off x="2818022" y="476672"/>
            <a:ext cx="3554178" cy="27416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78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251520" y="260648"/>
            <a:ext cx="8629650" cy="617348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Políticas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Públicas Sociais: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Públicas de Transporte; Políticas Públicas de Saúde; Políticas Públicas de Educação; Políticas Públicas de Habitação.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Públicas Macro econômica: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Políticas Públicas </a:t>
            </a: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Fiscais: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Monetárias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Cambiais, Industriais e comerciais.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Públicas especificas ou setoriais: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Políticas </a:t>
            </a: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Públicas: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 o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Ambiente: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Cultura,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questão a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grária, os 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Direitos Humanos,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 Mulheres, dos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Negros,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Jovens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Crianças, Adolescentes e Idosos.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0067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46085" y="1412776"/>
            <a:ext cx="6647688" cy="38801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3568" y="404664"/>
            <a:ext cx="7945119" cy="7508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>
              <a:lnSpc>
                <a:spcPct val="100000"/>
              </a:lnSpc>
              <a:spcBef>
                <a:spcPts val="0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condição de pobreza não se esgota em uma  palavra, mas se torna um grito que atravessa  os céus e chega até Deus.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87502" y="5445224"/>
            <a:ext cx="8364855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95"/>
              </a:spcBef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Como é que esse grito, que sobe até à presença de Deus,  não consegue chegar aos nossos ouvidos e nos deixa  indiferentes e impassíveis?</a:t>
            </a:r>
          </a:p>
        </p:txBody>
      </p:sp>
    </p:spTree>
    <p:extLst>
      <p:ext uri="{BB962C8B-B14F-4D97-AF65-F5344CB8AC3E}">
        <p14:creationId xmlns:p14="http://schemas.microsoft.com/office/powerpoint/2010/main" val="311662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552" y="373743"/>
            <a:ext cx="8124444" cy="4142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3529" y="4835651"/>
            <a:ext cx="8515672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" marR="5080" indent="-45720" algn="ctr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“A pobreza não é um acidente. Assim como  a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escra</a:t>
            </a:r>
            <a:r>
              <a:rPr lang="pt-BR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vid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ão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pobreza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foi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criada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pelo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homem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pode </a:t>
            </a:r>
            <a:r>
              <a:rPr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removida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pelas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ações dos seres humanos”</a:t>
            </a:r>
          </a:p>
        </p:txBody>
      </p:sp>
    </p:spTree>
    <p:extLst>
      <p:ext uri="{BB962C8B-B14F-4D97-AF65-F5344CB8AC3E}">
        <p14:creationId xmlns:p14="http://schemas.microsoft.com/office/powerpoint/2010/main" val="310484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4624" y="1268760"/>
            <a:ext cx="7543800" cy="38282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23528" y="5354063"/>
            <a:ext cx="8496944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pobreza é produto de  decisões e de políticas  humanas.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7414" y="388061"/>
            <a:ext cx="6696709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Para julgar devemos olhar a realidade...</a:t>
            </a:r>
          </a:p>
        </p:txBody>
      </p:sp>
    </p:spTree>
    <p:extLst>
      <p:ext uri="{BB962C8B-B14F-4D97-AF65-F5344CB8AC3E}">
        <p14:creationId xmlns:p14="http://schemas.microsoft.com/office/powerpoint/2010/main" val="24561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304800" y="908720"/>
            <a:ext cx="8629650" cy="458920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Conhecer </a:t>
            </a:r>
            <a:r>
              <a:rPr lang="pt-BR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realidade é questionar....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endParaRPr lang="pt-BR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Como sua comunidade acolhe as pessoas que atuam na política partidária?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Há membros de sua comunidade / paróquia que participa em conselhos municipais, estaduais ou federais?</a:t>
            </a: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5080" algn="just">
              <a:lnSpc>
                <a:spcPct val="150000"/>
              </a:lnSpc>
              <a:tabLst>
                <a:tab pos="355600" algn="l"/>
              </a:tabLst>
            </a:pP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Se </a:t>
            </a:r>
            <a:r>
              <a:rPr lang="pt-B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positivo, o que está sendo realizado para favorecer o trabalho dessas Políticas Públicas </a:t>
            </a:r>
            <a:r>
              <a:rPr lang="pt-B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Sociais</a:t>
            </a:r>
            <a:r>
              <a:rPr lang="pt-B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57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71589" y="1558677"/>
            <a:ext cx="5924747" cy="37425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47810" y="5374327"/>
            <a:ext cx="5604510" cy="136704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685" algn="ctr">
              <a:lnSpc>
                <a:spcPct val="100000"/>
              </a:lnSpc>
              <a:spcBef>
                <a:spcPts val="100"/>
              </a:spcBef>
            </a:pPr>
            <a:r>
              <a:rPr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Políticas Públicas: o que  são e para que existem?</a:t>
            </a: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838200" y="146564"/>
            <a:ext cx="7945119" cy="1293226"/>
          </a:xfrm>
          <a:prstGeom prst="rect">
            <a:avLst/>
          </a:prstGeom>
        </p:spPr>
        <p:txBody>
          <a:bodyPr vert="horz" wrap="square" lIns="0" tIns="61519" rIns="0" bIns="0" rtlCol="0">
            <a:spAutoFit/>
          </a:bodyPr>
          <a:lstStyle/>
          <a:p>
            <a:pPr marR="5080" indent="-1174115">
              <a:lnSpc>
                <a:spcPct val="100000"/>
              </a:lnSpc>
              <a:spcBef>
                <a:spcPts val="0"/>
              </a:spcBef>
            </a:pP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Olhar a realidade em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vivemos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discernir o </a:t>
            </a:r>
            <a:r>
              <a:rPr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queremos</a:t>
            </a:r>
            <a:r>
              <a:rPr lang="pt-BR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9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ANTIGO TESTAMENTO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525963"/>
          </a:xfrm>
        </p:spPr>
        <p:txBody>
          <a:bodyPr/>
          <a:lstStyle/>
          <a:p>
            <a:pPr algn="ctr"/>
            <a:r>
              <a:rPr lang="en-US" dirty="0" smtClean="0"/>
              <a:t>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proporcionou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povo</a:t>
            </a:r>
            <a:r>
              <a:rPr lang="en-US" dirty="0" smtClean="0"/>
              <a:t> de Deus a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identidade</a:t>
            </a:r>
            <a:r>
              <a:rPr lang="en-US" dirty="0" smtClean="0"/>
              <a:t>? </a:t>
            </a:r>
          </a:p>
          <a:p>
            <a:endParaRPr lang="en-US" b="1" dirty="0" smtClean="0"/>
          </a:p>
          <a:p>
            <a:pPr marL="0" indent="0" algn="ctr">
              <a:buNone/>
            </a:pPr>
            <a:r>
              <a:rPr lang="en-US" sz="8000" b="1" dirty="0" smtClean="0"/>
              <a:t>O </a:t>
            </a:r>
            <a:r>
              <a:rPr lang="en-US" sz="8000" b="1" dirty="0" err="1" smtClean="0"/>
              <a:t>Êxodo</a:t>
            </a:r>
            <a:endParaRPr lang="pt-BR" sz="8000" b="1" dirty="0"/>
          </a:p>
        </p:txBody>
      </p:sp>
    </p:spTree>
    <p:extLst>
      <p:ext uri="{BB962C8B-B14F-4D97-AF65-F5344CB8AC3E}">
        <p14:creationId xmlns:p14="http://schemas.microsoft.com/office/powerpoint/2010/main" val="725296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PRINCÍPIO ÉTICO-RELIGIOSO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112567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Empréstimos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cobrança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juros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irmão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empobrecido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22,24-26;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23,20-21;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25,35-38)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Limitação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tempo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servidão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sendo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muitas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vezes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nasce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impossibilidade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pessoa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honrar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suas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dívidas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21, 1-11;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15, 12-18;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Lv25,39-43)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136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en-US" b="1" dirty="0" smtClean="0"/>
              <a:t>PRINCÍPIO ÉTICO-RELIGIOSO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Pagamento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pontual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salário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assalariado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24,14-15;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19,13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Estabelecimento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um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semanal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descanso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(Ex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20, 8-11; 23, 12; 31, 12-17; 34, 21;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5, 12-15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Dízimo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trienal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favorecer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sobrevivência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dos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mais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necessitados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24, 1-4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Amor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imigrante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10, 18-19;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Lv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19, 33-34). </a:t>
            </a:r>
          </a:p>
          <a:p>
            <a:pPr algn="ctr"/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806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 TAREFAS DOS LÍDERES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12777"/>
            <a:ext cx="8229600" cy="5112567"/>
          </a:xfrm>
        </p:spPr>
        <p:txBody>
          <a:bodyPr>
            <a:no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Estudar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ininterruptamente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direito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Temeria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Deus;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elevaria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sobre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irmãos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Julgaria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justiça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causa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dos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necessitados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cultura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religiosa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antigo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Israel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trouxe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humanidade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subjugar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governante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70000"/>
              </a:lnSpc>
              <a:spcBef>
                <a:spcPts val="0"/>
              </a:spcBef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085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en-US" b="1" dirty="0" smtClean="0"/>
              <a:t>CONSTITUIÇÕES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3924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Estados</a:t>
            </a:r>
            <a:r>
              <a:rPr lang="en-US" dirty="0" smtClean="0"/>
              <a:t> </a:t>
            </a:r>
            <a:r>
              <a:rPr lang="en-US" dirty="0" err="1" smtClean="0"/>
              <a:t>democráticos</a:t>
            </a:r>
            <a:r>
              <a:rPr lang="en-US" dirty="0"/>
              <a:t> </a:t>
            </a:r>
            <a:r>
              <a:rPr lang="en-US" dirty="0" err="1" smtClean="0"/>
              <a:t>atuais</a:t>
            </a:r>
            <a:r>
              <a:rPr lang="en-US" dirty="0" smtClean="0"/>
              <a:t>, as </a:t>
            </a:r>
            <a:r>
              <a:rPr lang="en-US" dirty="0" err="1" smtClean="0"/>
              <a:t>Constituições</a:t>
            </a:r>
            <a:r>
              <a:rPr lang="en-US" dirty="0" smtClean="0"/>
              <a:t> </a:t>
            </a:r>
            <a:r>
              <a:rPr lang="en-US" dirty="0" err="1" smtClean="0"/>
              <a:t>precisam</a:t>
            </a:r>
            <a:r>
              <a:rPr lang="en-US" dirty="0" smtClean="0"/>
              <a:t> </a:t>
            </a:r>
            <a:r>
              <a:rPr lang="en-US" dirty="0" err="1" smtClean="0"/>
              <a:t>exercer</a:t>
            </a:r>
            <a:r>
              <a:rPr lang="en-US" dirty="0" smtClean="0"/>
              <a:t> </a:t>
            </a:r>
            <a:r>
              <a:rPr lang="en-US" dirty="0" err="1" smtClean="0"/>
              <a:t>seu</a:t>
            </a:r>
            <a:r>
              <a:rPr lang="en-US" dirty="0" smtClean="0"/>
              <a:t> </a:t>
            </a:r>
            <a:r>
              <a:rPr lang="en-US" dirty="0" err="1" smtClean="0"/>
              <a:t>papel</a:t>
            </a:r>
            <a:r>
              <a:rPr lang="en-US" dirty="0" smtClean="0"/>
              <a:t> de </a:t>
            </a:r>
            <a:r>
              <a:rPr lang="en-US" dirty="0" err="1" smtClean="0"/>
              <a:t>nortea</a:t>
            </a:r>
            <a:r>
              <a:rPr lang="en-US" dirty="0" smtClean="0"/>
              <a:t> </a:t>
            </a:r>
            <a:r>
              <a:rPr lang="en-US" dirty="0" err="1" smtClean="0"/>
              <a:t>todos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poderes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atuação</a:t>
            </a:r>
            <a:r>
              <a:rPr lang="en-US" dirty="0" smtClean="0"/>
              <a:t>, </a:t>
            </a:r>
            <a:r>
              <a:rPr lang="en-US" dirty="0" err="1" smtClean="0"/>
              <a:t>em</a:t>
            </a:r>
            <a:r>
              <a:rPr lang="en-US" dirty="0" smtClean="0"/>
              <a:t> favor dos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necessitados</a:t>
            </a:r>
            <a:r>
              <a:rPr lang="en-US" dirty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.</a:t>
            </a:r>
          </a:p>
        </p:txBody>
      </p:sp>
      <p:pic>
        <p:nvPicPr>
          <p:cNvPr id="2050" name="Picture 2" descr="Resultado de imagem para constituiÃ§Ã£o fede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632" y="4293096"/>
            <a:ext cx="4235624" cy="2430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0717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PRÁTICA DA JUSTIÇA E DO DIREITO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7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É </a:t>
            </a:r>
            <a:r>
              <a:rPr lang="en-US" dirty="0" err="1" smtClean="0"/>
              <a:t>praticando</a:t>
            </a:r>
            <a:r>
              <a:rPr lang="en-US" dirty="0" smtClean="0"/>
              <a:t> </a:t>
            </a:r>
            <a:r>
              <a:rPr lang="en-US" dirty="0" err="1" smtClean="0"/>
              <a:t>esses</a:t>
            </a:r>
            <a:r>
              <a:rPr lang="en-US" dirty="0" smtClean="0"/>
              <a:t> </a:t>
            </a:r>
            <a:r>
              <a:rPr lang="en-US" dirty="0" err="1" smtClean="0"/>
              <a:t>preceitos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r>
              <a:rPr lang="en-US" dirty="0" err="1" smtClean="0"/>
              <a:t>profetas</a:t>
            </a:r>
            <a:r>
              <a:rPr lang="en-US" dirty="0" smtClean="0"/>
              <a:t> </a:t>
            </a:r>
            <a:r>
              <a:rPr lang="en-US" dirty="0" err="1" smtClean="0"/>
              <a:t>pregaram</a:t>
            </a:r>
            <a:r>
              <a:rPr lang="en-US" dirty="0" smtClean="0"/>
              <a:t> a </a:t>
            </a:r>
            <a:r>
              <a:rPr lang="en-US" dirty="0" err="1" smtClean="0"/>
              <a:t>reorientação</a:t>
            </a:r>
            <a:r>
              <a:rPr lang="en-US" dirty="0" smtClean="0"/>
              <a:t> do </a:t>
            </a:r>
            <a:r>
              <a:rPr lang="en-US" dirty="0" err="1" smtClean="0"/>
              <a:t>povo</a:t>
            </a:r>
            <a:r>
              <a:rPr lang="en-US" dirty="0" smtClean="0"/>
              <a:t> </a:t>
            </a:r>
            <a:r>
              <a:rPr lang="en-US" dirty="0" err="1" smtClean="0"/>
              <a:t>nesta</a:t>
            </a:r>
            <a:r>
              <a:rPr lang="en-US" dirty="0" smtClean="0"/>
              <a:t> </a:t>
            </a:r>
            <a:r>
              <a:rPr lang="en-US" dirty="0" err="1" smtClean="0"/>
              <a:t>direção</a:t>
            </a:r>
            <a:r>
              <a:rPr lang="en-US" dirty="0" smtClean="0"/>
              <a:t> </a:t>
            </a:r>
            <a:r>
              <a:rPr lang="en-US" dirty="0" err="1" smtClean="0"/>
              <a:t>para</a:t>
            </a:r>
            <a:r>
              <a:rPr lang="en-US" dirty="0" smtClean="0"/>
              <a:t> se </a:t>
            </a:r>
            <a:r>
              <a:rPr lang="en-US" dirty="0" err="1" smtClean="0"/>
              <a:t>conhecer</a:t>
            </a:r>
            <a:r>
              <a:rPr lang="en-US" dirty="0" smtClean="0"/>
              <a:t> a Deus;</a:t>
            </a:r>
          </a:p>
          <a:p>
            <a:pPr algn="just"/>
            <a:r>
              <a:rPr lang="en-US" dirty="0" smtClean="0"/>
              <a:t>Se o </a:t>
            </a:r>
            <a:r>
              <a:rPr lang="en-US" dirty="0" err="1" smtClean="0"/>
              <a:t>direitos</a:t>
            </a:r>
            <a:r>
              <a:rPr lang="en-US" dirty="0" smtClean="0"/>
              <a:t> dos </a:t>
            </a:r>
            <a:r>
              <a:rPr lang="en-US" dirty="0" err="1" smtClean="0"/>
              <a:t>mais</a:t>
            </a:r>
            <a:r>
              <a:rPr lang="en-US" dirty="0" smtClean="0"/>
              <a:t> </a:t>
            </a:r>
            <a:r>
              <a:rPr lang="en-US" dirty="0" err="1" smtClean="0"/>
              <a:t>pobres</a:t>
            </a:r>
            <a:r>
              <a:rPr lang="en-US" dirty="0" smtClean="0"/>
              <a:t> </a:t>
            </a:r>
            <a:r>
              <a:rPr lang="en-US" dirty="0" err="1" smtClean="0"/>
              <a:t>não</a:t>
            </a:r>
            <a:r>
              <a:rPr lang="en-US" dirty="0" smtClean="0"/>
              <a:t> é </a:t>
            </a:r>
            <a:r>
              <a:rPr lang="en-US" dirty="0" err="1" smtClean="0"/>
              <a:t>garantido</a:t>
            </a:r>
            <a:r>
              <a:rPr lang="en-US" dirty="0" smtClean="0"/>
              <a:t>, </a:t>
            </a:r>
            <a:r>
              <a:rPr lang="en-US" dirty="0" err="1" smtClean="0"/>
              <a:t>então</a:t>
            </a:r>
            <a:r>
              <a:rPr lang="en-US" dirty="0" smtClean="0"/>
              <a:t>, de nada </a:t>
            </a:r>
            <a:r>
              <a:rPr lang="en-US" dirty="0" err="1" smtClean="0"/>
              <a:t>valem</a:t>
            </a:r>
            <a:r>
              <a:rPr lang="en-US" dirty="0" smtClean="0"/>
              <a:t> a </a:t>
            </a:r>
            <a:r>
              <a:rPr lang="en-US" dirty="0" err="1" smtClean="0"/>
              <a:t>orações</a:t>
            </a:r>
            <a:r>
              <a:rPr lang="en-US" dirty="0" smtClean="0"/>
              <a:t>, </a:t>
            </a:r>
            <a:r>
              <a:rPr lang="en-US" dirty="0" err="1" smtClean="0"/>
              <a:t>peregrinações</a:t>
            </a:r>
            <a:r>
              <a:rPr lang="en-US" dirty="0" smtClean="0"/>
              <a:t> e </a:t>
            </a:r>
            <a:r>
              <a:rPr lang="en-US" dirty="0" err="1" smtClean="0"/>
              <a:t>assembleias</a:t>
            </a:r>
            <a:r>
              <a:rPr lang="en-US" dirty="0" smtClean="0"/>
              <a:t> (Am 5,21-25; 8, 4-8; Is 1, 11-17; </a:t>
            </a:r>
            <a:r>
              <a:rPr lang="en-US" dirty="0" err="1" smtClean="0"/>
              <a:t>Jr</a:t>
            </a:r>
            <a:r>
              <a:rPr lang="en-US" dirty="0" smtClean="0"/>
              <a:t> 7, 3-7). A </a:t>
            </a:r>
            <a:r>
              <a:rPr lang="en-US" dirty="0" err="1" smtClean="0"/>
              <a:t>Palavra</a:t>
            </a:r>
            <a:r>
              <a:rPr lang="en-US" dirty="0" smtClean="0"/>
              <a:t> de Deus </a:t>
            </a:r>
            <a:r>
              <a:rPr lang="en-US" dirty="0" err="1" smtClean="0"/>
              <a:t>insiste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bondade</a:t>
            </a:r>
            <a:r>
              <a:rPr lang="en-US" dirty="0" smtClean="0"/>
              <a:t>, </a:t>
            </a:r>
            <a:r>
              <a:rPr lang="en-US" dirty="0" err="1" smtClean="0"/>
              <a:t>fazer</a:t>
            </a:r>
            <a:r>
              <a:rPr lang="en-US" dirty="0" smtClean="0"/>
              <a:t> </a:t>
            </a:r>
            <a:r>
              <a:rPr lang="en-US" dirty="0" err="1" smtClean="0"/>
              <a:t>justiça</a:t>
            </a:r>
            <a:r>
              <a:rPr lang="en-US" dirty="0" smtClean="0"/>
              <a:t> </a:t>
            </a:r>
            <a:r>
              <a:rPr lang="en-US" dirty="0" err="1" smtClean="0"/>
              <a:t>ao</a:t>
            </a:r>
            <a:r>
              <a:rPr lang="en-US" dirty="0" smtClean="0"/>
              <a:t> </a:t>
            </a:r>
            <a:r>
              <a:rPr lang="en-US" dirty="0" err="1" smtClean="0"/>
              <a:t>órfão</a:t>
            </a:r>
            <a:r>
              <a:rPr lang="en-US" dirty="0" smtClean="0"/>
              <a:t> e defender a </a:t>
            </a:r>
            <a:r>
              <a:rPr lang="en-US" dirty="0" err="1" smtClean="0"/>
              <a:t>viúva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2530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 PRÁTICA DA JUSTIÇA E DO DIREITO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92487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en-US" dirty="0" smtClean="0"/>
              <a:t>A </a:t>
            </a:r>
            <a:r>
              <a:rPr lang="en-US" dirty="0" err="1" smtClean="0"/>
              <a:t>tradição</a:t>
            </a:r>
            <a:r>
              <a:rPr lang="en-US" dirty="0" smtClean="0"/>
              <a:t> </a:t>
            </a:r>
            <a:r>
              <a:rPr lang="en-US" dirty="0" err="1" smtClean="0"/>
              <a:t>profética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sua</a:t>
            </a:r>
            <a:r>
              <a:rPr lang="en-US" dirty="0" smtClean="0"/>
              <a:t> </a:t>
            </a:r>
            <a:r>
              <a:rPr lang="en-US" dirty="0" err="1" smtClean="0"/>
              <a:t>vez</a:t>
            </a:r>
            <a:r>
              <a:rPr lang="en-US" dirty="0" smtClean="0"/>
              <a:t>, </a:t>
            </a:r>
            <a:r>
              <a:rPr lang="en-US" dirty="0" err="1" smtClean="0"/>
              <a:t>insistem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importância</a:t>
            </a:r>
            <a:r>
              <a:rPr lang="en-US" dirty="0" smtClean="0"/>
              <a:t> da </a:t>
            </a:r>
            <a:r>
              <a:rPr lang="en-US" dirty="0" err="1" smtClean="0"/>
              <a:t>consciência</a:t>
            </a:r>
            <a:r>
              <a:rPr lang="en-US" dirty="0" smtClean="0"/>
              <a:t> </a:t>
            </a:r>
            <a:r>
              <a:rPr lang="en-US" dirty="0" err="1" smtClean="0"/>
              <a:t>crítica</a:t>
            </a:r>
            <a:r>
              <a:rPr lang="en-US" dirty="0" smtClean="0"/>
              <a:t>, da </a:t>
            </a:r>
            <a:r>
              <a:rPr lang="en-US" dirty="0" err="1" smtClean="0"/>
              <a:t>constante</a:t>
            </a:r>
            <a:r>
              <a:rPr lang="en-US" dirty="0" smtClean="0"/>
              <a:t> </a:t>
            </a:r>
            <a:r>
              <a:rPr lang="en-US" dirty="0" err="1" smtClean="0"/>
              <a:t>análise</a:t>
            </a:r>
            <a:r>
              <a:rPr lang="en-US" dirty="0" smtClean="0"/>
              <a:t> da </a:t>
            </a:r>
            <a:r>
              <a:rPr lang="en-US" dirty="0" err="1" smtClean="0"/>
              <a:t>conjuntura</a:t>
            </a:r>
            <a:r>
              <a:rPr lang="en-US" dirty="0" smtClean="0"/>
              <a:t> </a:t>
            </a:r>
            <a:r>
              <a:rPr lang="en-US" dirty="0" err="1" smtClean="0"/>
              <a:t>atual</a:t>
            </a:r>
            <a:r>
              <a:rPr lang="en-US" dirty="0"/>
              <a:t> </a:t>
            </a:r>
            <a:r>
              <a:rPr lang="en-US" dirty="0" smtClean="0"/>
              <a:t>e da </a:t>
            </a:r>
            <a:r>
              <a:rPr lang="en-US" dirty="0" err="1" smtClean="0"/>
              <a:t>denúncia</a:t>
            </a:r>
            <a:r>
              <a:rPr lang="en-US" dirty="0" smtClean="0"/>
              <a:t> de </a:t>
            </a:r>
            <a:r>
              <a:rPr lang="en-US" dirty="0" err="1" smtClean="0"/>
              <a:t>todas</a:t>
            </a:r>
            <a:r>
              <a:rPr lang="en-US" dirty="0" smtClean="0"/>
              <a:t> as </a:t>
            </a:r>
            <a:r>
              <a:rPr lang="en-US" dirty="0" err="1" smtClean="0"/>
              <a:t>injustiças</a:t>
            </a:r>
            <a:r>
              <a:rPr lang="en-US" dirty="0" smtClean="0"/>
              <a:t>, </a:t>
            </a:r>
            <a:r>
              <a:rPr lang="en-US" dirty="0" err="1" smtClean="0"/>
              <a:t>usando</a:t>
            </a:r>
            <a:r>
              <a:rPr lang="en-US" dirty="0" smtClean="0"/>
              <a:t> a </a:t>
            </a:r>
            <a:r>
              <a:rPr lang="en-US" dirty="0" err="1" smtClean="0"/>
              <a:t>sabedoria</a:t>
            </a:r>
            <a:r>
              <a:rPr lang="en-US" dirty="0" smtClean="0"/>
              <a:t> </a:t>
            </a:r>
            <a:r>
              <a:rPr lang="en-US" dirty="0" err="1" smtClean="0"/>
              <a:t>como</a:t>
            </a:r>
            <a:r>
              <a:rPr lang="en-US" dirty="0" smtClean="0"/>
              <a:t> </a:t>
            </a:r>
            <a:r>
              <a:rPr lang="en-US" dirty="0" err="1" smtClean="0"/>
              <a:t>educadora</a:t>
            </a:r>
            <a:r>
              <a:rPr lang="en-US" dirty="0" smtClean="0"/>
              <a:t> da </a:t>
            </a:r>
            <a:r>
              <a:rPr lang="en-US" dirty="0" err="1" smtClean="0"/>
              <a:t>justiça</a:t>
            </a:r>
            <a:r>
              <a:rPr lang="en-US" dirty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1610434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</TotalTime>
  <Words>1393</Words>
  <Application>Microsoft Office PowerPoint</Application>
  <PresentationFormat>Apresentação na tela (4:3)</PresentationFormat>
  <Paragraphs>135</Paragraphs>
  <Slides>28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JULGAR</vt:lpstr>
      <vt:lpstr>Conceitos de Direto e Justiça</vt:lpstr>
      <vt:lpstr>ANTIGO TESTAMENTO</vt:lpstr>
      <vt:lpstr>PRINCÍPIO ÉTICO-RELIGIOSO</vt:lpstr>
      <vt:lpstr>PRINCÍPIO ÉTICO-RELIGIOSO</vt:lpstr>
      <vt:lpstr>AS TAREFAS DOS LÍDERES</vt:lpstr>
      <vt:lpstr>CONSTITUIÇÕES</vt:lpstr>
      <vt:lpstr>A PRÁTICA DA JUSTIÇA E DO DIREITO</vt:lpstr>
      <vt:lpstr>A PRÁTICA DA JUSTIÇA E DO DIREITO</vt:lpstr>
      <vt:lpstr>NOVO TESTAMENTO</vt:lpstr>
      <vt:lpstr>São Gregório de Nazianzeno (329 – 389) Patriarca de Constantinopla</vt:lpstr>
      <vt:lpstr>Santo Irineu de Lion (115 e 125 / 130 – 142) morreu com 72 anos martirizado</vt:lpstr>
      <vt:lpstr>São João Crisóstomo (proclamado padroeiro do Concílio Vaticano II)</vt:lpstr>
      <vt:lpstr>Apresentação do PowerPoint</vt:lpstr>
      <vt:lpstr>A DOUTRINA SOCIAL DA  IGREJA</vt:lpstr>
      <vt:lpstr>Apresentação do PowerPoint</vt:lpstr>
      <vt:lpstr>A DOUTRINA SOCIAL DA  IGREJA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 condição de pobreza não se esgota em uma  palavra, mas se torna um grito que atravessa  os céus e chega até Deus.</vt:lpstr>
      <vt:lpstr>Apresentação do PowerPoint</vt:lpstr>
      <vt:lpstr>Para julgar devemos olhar a realidade...</vt:lpstr>
      <vt:lpstr>Apresentação do PowerPoint</vt:lpstr>
      <vt:lpstr>Olhar a realidade em que vivemos, para  discernir o que queremos…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JULGAR</dc:title>
  <dc:creator>Usuário</dc:creator>
  <cp:lastModifiedBy>Usuário</cp:lastModifiedBy>
  <cp:revision>35</cp:revision>
  <dcterms:created xsi:type="dcterms:W3CDTF">2019-02-01T20:35:43Z</dcterms:created>
  <dcterms:modified xsi:type="dcterms:W3CDTF">2019-02-02T18:26:47Z</dcterms:modified>
</cp:coreProperties>
</file>