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2" r:id="rId17"/>
    <p:sldId id="283" r:id="rId18"/>
    <p:sldId id="273" r:id="rId19"/>
    <p:sldId id="274" r:id="rId20"/>
    <p:sldId id="275" r:id="rId21"/>
    <p:sldId id="277" r:id="rId22"/>
    <p:sldId id="276" r:id="rId23"/>
    <p:sldId id="278" r:id="rId24"/>
    <p:sldId id="284" r:id="rId25"/>
    <p:sldId id="279" r:id="rId26"/>
    <p:sldId id="285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4210-3A04-4D77-A6C4-2438496CAD31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1592-7868-4053-B51A-951B13B993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7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35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28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45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95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29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73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0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0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9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3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B627-490B-4245-AE16-9E4444C5BE1E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63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Fraternidade e</a:t>
            </a:r>
            <a:b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Superação da Violência</a:t>
            </a: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84512"/>
            <a:ext cx="64008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JULGAR</a:t>
            </a:r>
            <a:endParaRPr lang="pt-BR" sz="9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52713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  <a:endParaRPr lang="pt-B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14.17 e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5, 18.21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564904"/>
            <a:ext cx="9180512" cy="330939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Não cobiçar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mulher do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próximo.</a:t>
            </a:r>
          </a:p>
        </p:txBody>
      </p:sp>
    </p:spTree>
    <p:extLst>
      <p:ext uri="{BB962C8B-B14F-4D97-AF65-F5344CB8AC3E}">
        <p14:creationId xmlns:p14="http://schemas.microsoft.com/office/powerpoint/2010/main" val="31848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16 e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5, 20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348880"/>
            <a:ext cx="918051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Exigem o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compromisso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 a verdade</a:t>
            </a:r>
          </a:p>
        </p:txBody>
      </p:sp>
    </p:spTree>
    <p:extLst>
      <p:ext uri="{BB962C8B-B14F-4D97-AF65-F5344CB8AC3E}">
        <p14:creationId xmlns:p14="http://schemas.microsoft.com/office/powerpoint/2010/main" val="13582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85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77281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Exige-se justiça social, para que se evite, que as pessoas em situações desfavoráveis venham a praticar atos violentos, mesmo em situações de subsistência. Porque 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justiça e Paz</a:t>
            </a:r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são inseparáveis.</a:t>
            </a:r>
          </a:p>
        </p:txBody>
      </p:sp>
    </p:spTree>
    <p:extLst>
      <p:ext uri="{BB962C8B-B14F-4D97-AF65-F5344CB8AC3E}">
        <p14:creationId xmlns:p14="http://schemas.microsoft.com/office/powerpoint/2010/main" val="9872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lei de talião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556792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Naquele contexto, procurava-se estabelecer um limite proporcional de reparação ao mal sofrido, em detrimento de uma vingança exagerada. </a:t>
            </a:r>
          </a:p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21, 24 e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24, 20</a:t>
            </a:r>
          </a:p>
        </p:txBody>
      </p:sp>
    </p:spTree>
    <p:extLst>
      <p:ext uri="{BB962C8B-B14F-4D97-AF65-F5344CB8AC3E}">
        <p14:creationId xmlns:p14="http://schemas.microsoft.com/office/powerpoint/2010/main" val="2643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440160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Conter exageros</a:t>
            </a:r>
          </a:p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como a do pretencioso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Lamec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495872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Eu matei um homem por uma ferida, uma criança por uma contusão.</a:t>
            </a:r>
          </a:p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4, 23</a:t>
            </a:r>
          </a:p>
        </p:txBody>
      </p:sp>
    </p:spTree>
    <p:extLst>
      <p:ext uri="{BB962C8B-B14F-4D97-AF65-F5344CB8AC3E}">
        <p14:creationId xmlns:p14="http://schemas.microsoft.com/office/powerpoint/2010/main" val="42487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4401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0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“TORAH” prescreve três normas especiais:</a:t>
            </a:r>
            <a:endParaRPr lang="pt-BR" sz="40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916832"/>
            <a:ext cx="8964488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procurais vingança nem guardes rancor aos teus compatriotas. Amarás o teu próximo como a ti mesmo. Eu sou o Senhor”. </a:t>
            </a:r>
          </a:p>
          <a:p>
            <a:r>
              <a:rPr lang="pt-BR" sz="48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19, 18</a:t>
            </a:r>
            <a:endParaRPr lang="pt-BR" sz="48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4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04" y="1772816"/>
            <a:ext cx="8964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oprimas o estrangeiro; vós sabei o que é ser estrangeiro,</a:t>
            </a:r>
          </a:p>
          <a:p>
            <a:pPr algn="ctr"/>
            <a:r>
              <a:rPr lang="pt-BR" sz="4800" b="1" dirty="0" smtClean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pois o fostes no Egito”</a:t>
            </a:r>
          </a:p>
          <a:p>
            <a:pPr algn="ctr"/>
            <a:endParaRPr lang="pt-BR" sz="4800" b="1" dirty="0" smtClean="0">
              <a:ln>
                <a:prstDash val="solid"/>
              </a:ln>
              <a:solidFill>
                <a:srgbClr val="92D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4800" b="1" dirty="0" err="1" smtClean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 smtClean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23, 9</a:t>
            </a:r>
          </a:p>
        </p:txBody>
      </p:sp>
    </p:spTree>
    <p:extLst>
      <p:ext uri="{BB962C8B-B14F-4D97-AF65-F5344CB8AC3E}">
        <p14:creationId xmlns:p14="http://schemas.microsoft.com/office/powerpoint/2010/main" val="7728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764704"/>
            <a:ext cx="91805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guardes no coração ódio contra teu irmão, repreende teu próximo para não te tornares culpado de pecado</a:t>
            </a:r>
          </a:p>
          <a:p>
            <a:pPr algn="ctr"/>
            <a:r>
              <a:rPr lang="pt-BR" sz="48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por causa dele”. </a:t>
            </a:r>
          </a:p>
          <a:p>
            <a:pPr algn="ctr"/>
            <a:endParaRPr lang="pt-BR" sz="48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48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19, 17</a:t>
            </a:r>
          </a:p>
          <a:p>
            <a:pPr algn="ctr"/>
            <a:endParaRPr lang="pt-B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0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PROFETISMO: NÃO À VIOLÊNCIA!</a:t>
            </a:r>
            <a:endParaRPr lang="pt-BR" sz="40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124744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Os profetas sempre apontaram para este mal, e sofreram as consequências de suas denúncias.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2420888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Jeremias foi jurado de morte, preso e jogado numa fosso (Jr 26);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504" y="5183321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 entanto, sempre convidaram à radical conversão, e a praticar a justiça e a compaixão.</a:t>
            </a:r>
          </a:p>
          <a:p>
            <a:pPr algn="ctr"/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32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</a:t>
            </a:r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3,9-10 e Jr 22, 3)</a:t>
            </a:r>
          </a:p>
          <a:p>
            <a:pPr algn="ctr"/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3645024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Elias teve que fugir rumo ao deserto (1Reis 19,2);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7504" y="4428401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Amós expulso do templo de Betel (</a:t>
            </a:r>
            <a:r>
              <a:rPr lang="pt-BR" sz="32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</a:t>
            </a:r>
            <a:r>
              <a:rPr lang="pt-BR" sz="32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7, 10-17);</a:t>
            </a:r>
          </a:p>
        </p:txBody>
      </p:sp>
    </p:spTree>
    <p:extLst>
      <p:ext uri="{BB962C8B-B14F-4D97-AF65-F5344CB8AC3E}">
        <p14:creationId xmlns:p14="http://schemas.microsoft.com/office/powerpoint/2010/main" val="16710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12" y="188640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que fazer?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340768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trames o mal contra o amigo, quando ele vive contigo cheio de confiança. Não abra processos contra ninguém sem motivo, se não te fez mal algum. Não invejes a pessoa injusta e não imites nenhuma de suas atitudes, pois o Senhor detesta o perverso”.</a:t>
            </a:r>
          </a:p>
          <a:p>
            <a:r>
              <a:rPr lang="pt-BR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Provérbios 3, 29-32</a:t>
            </a:r>
          </a:p>
        </p:txBody>
      </p:sp>
    </p:spTree>
    <p:extLst>
      <p:ext uri="{BB962C8B-B14F-4D97-AF65-F5344CB8AC3E}">
        <p14:creationId xmlns:p14="http://schemas.microsoft.com/office/powerpoint/2010/main" val="10774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Objetivo Central</a:t>
            </a:r>
            <a:endParaRPr lang="pt-BR" sz="96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52713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  <a:endParaRPr lang="pt-B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08448"/>
            <a:ext cx="918051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53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12" y="692696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que fazer?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2348880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4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“Se teu inimigo tem fome, dá-lhe de comer; se tem sede, dá-lhe de beber”.</a:t>
            </a:r>
          </a:p>
          <a:p>
            <a:endParaRPr lang="pt-BR" sz="44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44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Provérbios 25, 21</a:t>
            </a:r>
          </a:p>
        </p:txBody>
      </p:sp>
    </p:spTree>
    <p:extLst>
      <p:ext uri="{BB962C8B-B14F-4D97-AF65-F5344CB8AC3E}">
        <p14:creationId xmlns:p14="http://schemas.microsoft.com/office/powerpoint/2010/main" val="29711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548680"/>
            <a:ext cx="8964488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Jesus disse:</a:t>
            </a:r>
            <a:r>
              <a:rPr lang="pt-BR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“os filhos de Deus promovem a paz, e esta é diferente da paz que o mundo oferta”.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2276872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 continua...</a:t>
            </a:r>
          </a:p>
          <a:p>
            <a:endParaRPr lang="pt-BR" sz="3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o que sai da pessoa é o que a torna impura. [...] de dentro do coração humano que saem as más intenções: imoralidades, roubos, assassinatos, adultérios, ambições desmedidas, perversidades, fraudes, devassidão, inveja, calúnia, orgulho, insensatez, </a:t>
            </a:r>
            <a:r>
              <a:rPr lang="pt-BR" sz="32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etc</a:t>
            </a:r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”. </a:t>
            </a:r>
          </a:p>
          <a:p>
            <a:pPr algn="ctr"/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Mc 7, 14-15.21-23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31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548680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“ouviste o que foi dito: amarás o teu próximo e odiarás o teu inimigo! Ora, eu vos digo: amai os vossos inimigos e orai pelos que vos perseguem! Assim vos tornarei filhos do vosso Pai que está nos céus ; pois ele faz nascer o sol sobre maus e bons, faz cair a chuva sobre justos e injustos. Se amais somente aqueles que vos amam, que recompensa tereis? Os publicanos não fazem a mesma coisa? E se saudais somente os vossos irmãos, o que fazeis de extraordinário? Os pagãos não fazem o mesmo? Sede, portanto, perfeitos como o vosso Pai é perfeito. (</a:t>
            </a:r>
            <a:r>
              <a:rPr lang="pt-BR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</a:t>
            </a:r>
            <a:r>
              <a:rPr lang="pt-BR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</a:t>
            </a:r>
            <a:r>
              <a:rPr lang="pt-BR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43-48)</a:t>
            </a:r>
          </a:p>
        </p:txBody>
      </p:sp>
    </p:spTree>
    <p:extLst>
      <p:ext uri="{BB962C8B-B14F-4D97-AF65-F5344CB8AC3E}">
        <p14:creationId xmlns:p14="http://schemas.microsoft.com/office/powerpoint/2010/main" val="37002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496" y="-27384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SAGRADO MAGISTÉRIO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1124744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PACEM IN TERRIS</a:t>
            </a:r>
          </a:p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São João XXIII diz:</a:t>
            </a:r>
            <a:r>
              <a:rPr lang="pt-BR" sz="3200" b="1" i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“a violência só e sempre destrói [...] e não acumula fraternidade e reconciliação”.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3285559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CONCÍLIO VATICANO II</a:t>
            </a:r>
          </a:p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é preciso eliminar as causas das discórdias, que provém das excessivas desigualdades econômicas, e do atraso em suas soluções.  Também nascem do espírito de dominação, desespero, da inveja, desconfiança, da </a:t>
            </a:r>
            <a:r>
              <a:rPr lang="pt-BR" sz="32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soberda</a:t>
            </a:r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e das paixões egoístas.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328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2637487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	</a:t>
            </a:r>
            <a:r>
              <a:rPr lang="pt-BR" sz="3200" b="1" dirty="0" smtClean="0">
                <a:solidFill>
                  <a:schemeClr val="bg1"/>
                </a:solidFill>
              </a:rPr>
              <a:t>É preciso respeitar a índole comunitária da vocação humana da sociedade; a promoção do bem comum; o respeito pela pessoa humana; o respeito e o amor pelos adversários; a igualdade essencial entre todas as pessoas; a superação de éticas individualistas; a responsabilidade e a participação social, e a solidariedade humana (n. 24-32).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23728" y="725795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GAUDIUM ET </a:t>
            </a:r>
            <a:r>
              <a:rPr lang="pt-BR" sz="4800" b="1" dirty="0" smtClean="0">
                <a:solidFill>
                  <a:schemeClr val="bg1"/>
                </a:solidFill>
              </a:rPr>
              <a:t>SPES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44624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SUPERAÇÃO:</a:t>
            </a:r>
          </a:p>
          <a:p>
            <a:endParaRPr lang="pt-BR" sz="48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376184"/>
            <a:ext cx="90719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PAULO VI em sua </a:t>
            </a:r>
            <a:r>
              <a:rPr lang="pt-BR" sz="3200" b="1" i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Populorum</a:t>
            </a:r>
            <a:r>
              <a:rPr lang="pt-BR" sz="3200" b="1" i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t-BR" sz="3200" b="1" i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Progressio</a:t>
            </a:r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reafirma que a exclusão da violência passa pelo ideal de sociedade coerente com a dignidade humana. Portanto, é preciso um novo pensar sobre:</a:t>
            </a:r>
          </a:p>
          <a:p>
            <a:endParaRPr lang="pt-BR" sz="32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As opções e condutas pessoais; a família; as relações interpessoais; a convivência social; as relações interpessoais; os direitos humanos; o respeito pela dignidade; a justiça; a verdade; a comunicação autêntica; a educação; o perdão; a reconciliação; a fraternidade; a fé e o respeito mútuo, </a:t>
            </a:r>
            <a:r>
              <a:rPr lang="pt-BR" sz="32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etc</a:t>
            </a:r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408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88640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BENTO XVI</a:t>
            </a:r>
          </a:p>
          <a:p>
            <a:endParaRPr lang="pt-BR" sz="48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426706"/>
            <a:ext cx="90719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>
                <a:solidFill>
                  <a:schemeClr val="bg1"/>
                </a:solidFill>
                <a:latin typeface="Arial Rounded MT Bold" pitchFamily="34" charset="0"/>
              </a:rPr>
              <a:t>“Na raiz de não poucas tensões que ameaçam a paz, estão certamente as inúmeras e injustas desigualdades ainda tragicamente presentes no mundo. Dentre elas, são por um lado, particularmente insidiosas as desigualdades no acesso a bens essenciais como a comida, a água, a casa, a saúde; e, por outro lado, as contínuas desigualdades entre homens e mulheres no exercício dos direitos humano fundamentais”.  Mensagem por ocasião do dia mundial da paz, 2007.</a:t>
            </a:r>
            <a:endParaRPr lang="pt-BR" sz="30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2008" y="-99392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SANTO AGOSTINHO</a:t>
            </a:r>
          </a:p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BISPO DE HIPONA</a:t>
            </a:r>
          </a:p>
          <a:p>
            <a:pPr algn="l"/>
            <a:endParaRPr lang="pt-BR" sz="48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1868626"/>
            <a:ext cx="8244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“para associas os homens entre si, não basta a identidade da sua natureza; é necessário ensinar-lhes a falar uma mesma linguagem, isto é, a da compreensão; a usufruir uma cultura comum; e a compartilhar os mesmos sentimentos. De outro modo, o homem preferirá encontrar-se com o seu cão, a encontrar-se com um homem estranho”.</a:t>
            </a:r>
          </a:p>
          <a:p>
            <a:pPr algn="ctr"/>
            <a:endParaRPr lang="pt-BR" sz="3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r"/>
            <a:r>
              <a:rPr lang="pt-BR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(Cidade de Deus)</a:t>
            </a:r>
          </a:p>
        </p:txBody>
      </p:sp>
    </p:spTree>
    <p:extLst>
      <p:ext uri="{BB962C8B-B14F-4D97-AF65-F5344CB8AC3E}">
        <p14:creationId xmlns:p14="http://schemas.microsoft.com/office/powerpoint/2010/main" val="39648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4104456"/>
            <a:ext cx="8964488" cy="16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Seminarista Carlos A. S. Araki</a:t>
            </a:r>
          </a:p>
          <a:p>
            <a:r>
              <a:rPr lang="pt-BR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araki.carlos@yahoo.com.br</a:t>
            </a:r>
          </a:p>
          <a:p>
            <a:pPr algn="l"/>
            <a:endParaRPr lang="pt-BR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2341329"/>
            <a:ext cx="8244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Muito obrigado!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5800" y="374799"/>
            <a:ext cx="7772400" cy="1470025"/>
          </a:xfrm>
        </p:spPr>
        <p:txBody>
          <a:bodyPr>
            <a:noAutofit/>
          </a:bodyPr>
          <a:lstStyle/>
          <a:p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Fraternidade e</a:t>
            </a:r>
            <a:b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Superação da Violência</a:t>
            </a:r>
            <a:endParaRPr lang="pt-B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3568" y="56612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  <a:endParaRPr lang="pt-B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 princípio:</a:t>
            </a:r>
            <a:endParaRPr lang="pt-BR" sz="96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50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Tudo de bom!</a:t>
            </a:r>
            <a:endParaRPr lang="pt-BR" sz="15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49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80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Relembrando:</a:t>
            </a:r>
            <a:endParaRPr lang="pt-BR" sz="80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204864"/>
            <a:ext cx="91805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pecado de Adão e Eva;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38012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</a:t>
            </a:r>
            <a:r>
              <a:rPr lang="pt-BR" sz="40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fraticídio</a:t>
            </a:r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 Abel</a:t>
            </a:r>
            <a:r>
              <a:rPr lang="pt-BR" sz="40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;</a:t>
            </a:r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545741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Dilúvio, etc</a:t>
            </a:r>
            <a:r>
              <a:rPr lang="pt-BR" sz="40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...</a:t>
            </a:r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8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2304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Deus havia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pergutado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a Caim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acerca de seu irmão, e ele respondeu: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628800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“Acaso sou o guarda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do meu irmão?”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4, 9)</a:t>
            </a:r>
          </a:p>
        </p:txBody>
      </p:sp>
    </p:spTree>
    <p:extLst>
      <p:ext uri="{BB962C8B-B14F-4D97-AF65-F5344CB8AC3E}">
        <p14:creationId xmlns:p14="http://schemas.microsoft.com/office/powerpoint/2010/main" val="3314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2304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Após o episódio do Dilúvio, Deus renovou sua Aliança com o povo e indagou: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628800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da vida do homem pedirei contas a seu irmão”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9, 5)</a:t>
            </a:r>
          </a:p>
        </p:txBody>
      </p:sp>
    </p:spTree>
    <p:extLst>
      <p:ext uri="{BB962C8B-B14F-4D97-AF65-F5344CB8AC3E}">
        <p14:creationId xmlns:p14="http://schemas.microsoft.com/office/powerpoint/2010/main" val="32467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 garantiu: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484784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“Quem derramar sangue humano, por mãos humanas, terá seu sangue derramado, porque Deus fez o homem à sua imagem”.</a:t>
            </a:r>
          </a:p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9, 5)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512" y="5877272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Condenação explícita à violência</a:t>
            </a:r>
            <a:endParaRPr lang="pt-BR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Contudo, a violência persiste!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351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Os textos sagrados relatam tentativas para conter atos violentos.</a:t>
            </a:r>
          </a:p>
        </p:txBody>
      </p:sp>
    </p:spTree>
    <p:extLst>
      <p:ext uri="{BB962C8B-B14F-4D97-AF65-F5344CB8AC3E}">
        <p14:creationId xmlns:p14="http://schemas.microsoft.com/office/powerpoint/2010/main" val="16250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3079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13 e </a:t>
            </a:r>
            <a:r>
              <a:rPr lang="pt-BR" sz="48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5, 17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 smtClean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3429000"/>
            <a:ext cx="918051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Não matarás.</a:t>
            </a:r>
          </a:p>
        </p:txBody>
      </p:sp>
    </p:spTree>
    <p:extLst>
      <p:ext uri="{BB962C8B-B14F-4D97-AF65-F5344CB8AC3E}">
        <p14:creationId xmlns:p14="http://schemas.microsoft.com/office/powerpoint/2010/main" val="7191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1133</Words>
  <Application>Microsoft Office PowerPoint</Application>
  <PresentationFormat>Apresentação na tela (4:3)</PresentationFormat>
  <Paragraphs>115</Paragraphs>
  <Slides>28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Fraternidade e Superação da Violência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Fraternidade e Superação da Violência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Fraternidade e Superação da Violência</dc:title>
  <dc:creator>new user 2</dc:creator>
  <cp:lastModifiedBy>new user 2</cp:lastModifiedBy>
  <cp:revision>35</cp:revision>
  <dcterms:created xsi:type="dcterms:W3CDTF">2018-01-19T16:48:07Z</dcterms:created>
  <dcterms:modified xsi:type="dcterms:W3CDTF">2018-01-29T21:24:25Z</dcterms:modified>
</cp:coreProperties>
</file>