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3" r:id="rId10"/>
    <p:sldId id="270" r:id="rId11"/>
    <p:sldId id="271" r:id="rId12"/>
    <p:sldId id="262" r:id="rId13"/>
    <p:sldId id="263" r:id="rId14"/>
    <p:sldId id="264" r:id="rId15"/>
    <p:sldId id="265" r:id="rId16"/>
    <p:sldId id="266" r:id="rId17"/>
    <p:sldId id="267" r:id="rId18"/>
    <p:sldId id="292" r:id="rId19"/>
    <p:sldId id="272" r:id="rId20"/>
    <p:sldId id="274" r:id="rId21"/>
    <p:sldId id="290" r:id="rId22"/>
    <p:sldId id="275" r:id="rId23"/>
    <p:sldId id="276" r:id="rId24"/>
    <p:sldId id="294" r:id="rId25"/>
    <p:sldId id="277" r:id="rId26"/>
    <p:sldId id="293" r:id="rId27"/>
    <p:sldId id="295" r:id="rId28"/>
    <p:sldId id="278" r:id="rId29"/>
    <p:sldId id="279" r:id="rId30"/>
    <p:sldId id="280" r:id="rId31"/>
    <p:sldId id="281" r:id="rId32"/>
    <p:sldId id="282" r:id="rId33"/>
    <p:sldId id="283" r:id="rId34"/>
    <p:sldId id="285" r:id="rId35"/>
    <p:sldId id="286" r:id="rId36"/>
    <p:sldId id="284" r:id="rId37"/>
    <p:sldId id="287" r:id="rId38"/>
    <p:sldId id="288" r:id="rId39"/>
    <p:sldId id="291" r:id="rId40"/>
    <p:sldId id="289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3E6-A2B7-4C7F-B509-04BE92B20799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44-D046-4C8E-A7B6-424A99441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94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3E6-A2B7-4C7F-B509-04BE92B20799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44-D046-4C8E-A7B6-424A99441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70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3E6-A2B7-4C7F-B509-04BE92B20799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44-D046-4C8E-A7B6-424A99441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45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3E6-A2B7-4C7F-B509-04BE92B20799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44-D046-4C8E-A7B6-424A99441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56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3E6-A2B7-4C7F-B509-04BE92B20799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44-D046-4C8E-A7B6-424A99441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46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3E6-A2B7-4C7F-B509-04BE92B20799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44-D046-4C8E-A7B6-424A99441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82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3E6-A2B7-4C7F-B509-04BE92B20799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44-D046-4C8E-A7B6-424A99441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13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3E6-A2B7-4C7F-B509-04BE92B20799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44-D046-4C8E-A7B6-424A99441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68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3E6-A2B7-4C7F-B509-04BE92B20799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44-D046-4C8E-A7B6-424A99441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49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3E6-A2B7-4C7F-B509-04BE92B20799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44-D046-4C8E-A7B6-424A99441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40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3E6-A2B7-4C7F-B509-04BE92B20799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44-D046-4C8E-A7B6-424A99441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16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63E6-A2B7-4C7F-B509-04BE92B20799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A944-D046-4C8E-A7B6-424A99441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8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90"/>
            <a:ext cx="9144001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1" y="945232"/>
            <a:ext cx="4581525" cy="45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8032" y="5301208"/>
            <a:ext cx="7772400" cy="1470025"/>
          </a:xfrm>
        </p:spPr>
        <p:txBody>
          <a:bodyPr/>
          <a:lstStyle/>
          <a:p>
            <a:r>
              <a:rPr lang="pt-BR" dirty="0" smtClean="0"/>
              <a:t>Objetos Litúrgicos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958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/>
              <a:t>Castiçal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61196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/>
              <a:t>Círio Pascal</a:t>
            </a:r>
            <a:endParaRPr lang="pt-BR" b="1" u="sng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08702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Cálice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589859" cy="4525963"/>
          </a:xfrm>
        </p:spPr>
      </p:pic>
      <p:sp>
        <p:nvSpPr>
          <p:cNvPr id="6" name="CaixaDeTexto 5"/>
          <p:cNvSpPr txBox="1"/>
          <p:nvPr/>
        </p:nvSpPr>
        <p:spPr>
          <a:xfrm>
            <a:off x="930571" y="2918942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É uma taça de metal ou outro material nobre, onde se coloca o vinho que vai ser consagrado na</a:t>
            </a:r>
          </a:p>
          <a:p>
            <a:pPr algn="ctr"/>
            <a:r>
              <a:rPr lang="pt-BR" sz="2400" dirty="0"/>
              <a:t>Eucaristia ou Missa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7832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Patena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993307" cy="3993307"/>
          </a:xfrm>
        </p:spPr>
      </p:pic>
      <p:sp>
        <p:nvSpPr>
          <p:cNvPr id="6" name="CaixaDeTexto 5"/>
          <p:cNvSpPr txBox="1"/>
          <p:nvPr/>
        </p:nvSpPr>
        <p:spPr>
          <a:xfrm>
            <a:off x="1043608" y="2910423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Pequeno pratinho de metal em que o sacerdote coloca as hóstias para consagrar.</a:t>
            </a:r>
          </a:p>
        </p:txBody>
      </p:sp>
    </p:spTree>
    <p:extLst>
      <p:ext uri="{BB962C8B-B14F-4D97-AF65-F5344CB8AC3E}">
        <p14:creationId xmlns:p14="http://schemas.microsoft.com/office/powerpoint/2010/main" val="420610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pt-BR" b="1" u="sng" dirty="0" err="1" smtClean="0"/>
              <a:t>Ambúla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2692693" cy="4320480"/>
          </a:xfrm>
        </p:spPr>
      </p:pic>
      <p:sp>
        <p:nvSpPr>
          <p:cNvPr id="6" name="CaixaDeTexto 5"/>
          <p:cNvSpPr txBox="1"/>
          <p:nvPr/>
        </p:nvSpPr>
        <p:spPr>
          <a:xfrm>
            <a:off x="611559" y="2420888"/>
            <a:ext cx="42484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Também chamada cibório ou </a:t>
            </a:r>
            <a:r>
              <a:rPr lang="pt-BR" sz="2000" dirty="0" err="1"/>
              <a:t>píxide</a:t>
            </a:r>
            <a:r>
              <a:rPr lang="pt-BR" sz="2000" dirty="0"/>
              <a:t>. É uma espécie de tigela ou vaso de boca larga, com</a:t>
            </a:r>
          </a:p>
          <a:p>
            <a:pPr algn="ctr"/>
            <a:r>
              <a:rPr lang="pt-BR" sz="2000" dirty="0"/>
              <a:t>tampa, quase sempre com aparência de cálice, de metal, madeira ou vidro, que serve para depositar as hóstias.</a:t>
            </a:r>
          </a:p>
          <a:p>
            <a:pPr algn="ctr"/>
            <a:r>
              <a:rPr lang="pt-BR" sz="2000" dirty="0"/>
              <a:t>Quando está com hóstias consagradas, deve ser tampada e guardada no sacrário.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189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548680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Alfaias  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32" y="1600200"/>
            <a:ext cx="4981135" cy="4525963"/>
          </a:xfrm>
        </p:spPr>
      </p:pic>
      <p:cxnSp>
        <p:nvCxnSpPr>
          <p:cNvPr id="7" name="Conector de seta reta 6"/>
          <p:cNvCxnSpPr/>
          <p:nvPr/>
        </p:nvCxnSpPr>
        <p:spPr>
          <a:xfrm flipH="1" flipV="1">
            <a:off x="1330036" y="2978727"/>
            <a:ext cx="1513772" cy="10263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79512" y="23488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Sanguíneo</a:t>
            </a:r>
            <a:endParaRPr lang="pt-BR" sz="2800" b="1" dirty="0"/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6444208" y="4365104"/>
            <a:ext cx="1368152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635896" y="62373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Corporal 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236296" y="386104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/>
              <a:t>Manustergio</a:t>
            </a:r>
            <a:endParaRPr lang="pt-BR" sz="2400" b="1" dirty="0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4355976" y="5373216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4590257" y="2060848"/>
            <a:ext cx="3006079" cy="6216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7452320" y="14127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Pala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91849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Hóstia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3449069" cy="4824536"/>
          </a:xfrm>
        </p:spPr>
      </p:pic>
      <p:sp>
        <p:nvSpPr>
          <p:cNvPr id="6" name="CaixaDeTexto 5"/>
          <p:cNvSpPr txBox="1"/>
          <p:nvPr/>
        </p:nvSpPr>
        <p:spPr>
          <a:xfrm>
            <a:off x="251520" y="1412776"/>
            <a:ext cx="49685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Assim se chama o pão que é oferecido no altar e se transforma em corpo de Cristo, partido em</a:t>
            </a:r>
          </a:p>
          <a:p>
            <a:pPr algn="ctr"/>
            <a:r>
              <a:rPr lang="pt-BR" dirty="0"/>
              <a:t>comunhão na Missa. A hóstia maior fica na patena e é partida pelo sacerdote antes da comunhão, enquanto </a:t>
            </a:r>
            <a:r>
              <a:rPr lang="pt-BR" dirty="0" smtClean="0"/>
              <a:t>o povo </a:t>
            </a:r>
            <a:r>
              <a:rPr lang="pt-BR" dirty="0"/>
              <a:t>canta Cordeiro de Deus. Na adoração do Santíssimo fica no ostensório.</a:t>
            </a:r>
          </a:p>
          <a:p>
            <a:pPr algn="ctr"/>
            <a:r>
              <a:rPr lang="pt-BR" dirty="0"/>
              <a:t>As hóstias pequenas, antes da consagração, ficam na </a:t>
            </a:r>
            <a:r>
              <a:rPr lang="pt-BR" dirty="0" err="1"/>
              <a:t>âmbula</a:t>
            </a:r>
            <a:r>
              <a:rPr lang="pt-BR" dirty="0"/>
              <a:t>, e depois da consagração são</a:t>
            </a:r>
          </a:p>
          <a:p>
            <a:pPr algn="ctr"/>
            <a:r>
              <a:rPr lang="pt-BR" dirty="0"/>
              <a:t>distribuídas aos fiéis. </a:t>
            </a:r>
            <a:r>
              <a:rPr lang="pt-BR" dirty="0" smtClean="0"/>
              <a:t> Mesmo </a:t>
            </a:r>
            <a:r>
              <a:rPr lang="pt-BR" dirty="0"/>
              <a:t>partidas, são o próprio corpo de Cristo e por isso o ministro, </a:t>
            </a:r>
            <a:r>
              <a:rPr lang="pt-BR" dirty="0" smtClean="0"/>
              <a:t>deve </a:t>
            </a:r>
            <a:r>
              <a:rPr lang="pt-BR" dirty="0"/>
              <a:t>tomar todo o cuidado para evitar que pessoas não preparadas levem a hóstia na mão, sem comungar. </a:t>
            </a:r>
            <a:r>
              <a:rPr lang="pt-BR" dirty="0" smtClean="0"/>
              <a:t>Se cair </a:t>
            </a:r>
            <a:r>
              <a:rPr lang="pt-BR" dirty="0"/>
              <a:t>no chão, deve ser consumida por um deles. Se estiver suja, poderá ser dissolvida em água. Se </a:t>
            </a:r>
            <a:r>
              <a:rPr lang="pt-BR" dirty="0" smtClean="0"/>
              <a:t>sobrarem hóstias </a:t>
            </a:r>
            <a:r>
              <a:rPr lang="pt-BR" dirty="0"/>
              <a:t>consagradas, devem ser guardadas no sacrário.</a:t>
            </a:r>
          </a:p>
          <a:p>
            <a:pPr algn="ctr"/>
            <a:r>
              <a:rPr lang="pt-BR" dirty="0"/>
              <a:t>Os ministros que servem os doentes levam as hóstias na teca.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366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Galhetas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49389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Lavabo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25" y="1484784"/>
            <a:ext cx="4436063" cy="4629871"/>
          </a:xfrm>
        </p:spPr>
      </p:pic>
    </p:spTree>
    <p:extLst>
      <p:ext uri="{BB962C8B-B14F-4D97-AF65-F5344CB8AC3E}">
        <p14:creationId xmlns:p14="http://schemas.microsoft.com/office/powerpoint/2010/main" val="61142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980728"/>
            <a:ext cx="8604447" cy="5391044"/>
          </a:xfrm>
        </p:spPr>
      </p:pic>
    </p:spTree>
    <p:extLst>
      <p:ext uri="{BB962C8B-B14F-4D97-AF65-F5344CB8AC3E}">
        <p14:creationId xmlns:p14="http://schemas.microsoft.com/office/powerpoint/2010/main" val="152357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90"/>
            <a:ext cx="9144001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5609541" cy="475252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Altar</a:t>
            </a:r>
            <a:endParaRPr lang="pt-BR" b="1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4149080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Mesa onde se celebra a Eucaristia. É símbolo de Cristo e deve estar sempre coberto com </a:t>
            </a:r>
            <a:r>
              <a:rPr lang="pt-BR" sz="2000" dirty="0" smtClean="0"/>
              <a:t>uma toalha </a:t>
            </a:r>
            <a:r>
              <a:rPr lang="pt-BR" sz="2000" dirty="0"/>
              <a:t>branca e limpa. Sobre ele podem estar acesas velas e colocada uma cruz, se no lugar não existir </a:t>
            </a:r>
            <a:r>
              <a:rPr lang="pt-BR" sz="2000" dirty="0" smtClean="0"/>
              <a:t>um crucifixo</a:t>
            </a:r>
            <a:r>
              <a:rPr lang="pt-BR" sz="2000" dirty="0"/>
              <a:t>. As flores devem ser colocadas ao lado do altar, e não sobre ele. Evite-se também fazer do </a:t>
            </a:r>
            <a:r>
              <a:rPr lang="pt-BR" sz="2000" dirty="0" smtClean="0"/>
              <a:t>altar depósito </a:t>
            </a:r>
            <a:r>
              <a:rPr lang="pt-BR" sz="2000" dirty="0"/>
              <a:t>de chaves, folhetos, caixa de fósforos, óculos, livros de avisos e tudo o mais que não é próprio </a:t>
            </a:r>
            <a:r>
              <a:rPr lang="pt-BR" sz="2000" dirty="0" smtClean="0"/>
              <a:t>da celebração </a:t>
            </a:r>
            <a:r>
              <a:rPr lang="pt-BR" sz="2000" dirty="0"/>
              <a:t>ou digno do altar. Para não deixar no altar o que não deve estar ali, existe uma mesinha </a:t>
            </a:r>
            <a:r>
              <a:rPr lang="pt-BR" sz="2000" dirty="0" smtClean="0"/>
              <a:t>auxiliar, chamada </a:t>
            </a:r>
            <a:r>
              <a:rPr lang="pt-BR" sz="2000" dirty="0"/>
              <a:t>credencia. </a:t>
            </a:r>
          </a:p>
        </p:txBody>
      </p:sp>
    </p:spTree>
    <p:extLst>
      <p:ext uri="{BB962C8B-B14F-4D97-AF65-F5344CB8AC3E}">
        <p14:creationId xmlns:p14="http://schemas.microsoft.com/office/powerpoint/2010/main" val="334563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Teca</a:t>
            </a:r>
            <a:endParaRPr lang="pt-BR" b="1" u="sng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1934369"/>
            <a:ext cx="3752850" cy="3857625"/>
          </a:xfrm>
        </p:spPr>
      </p:pic>
    </p:spTree>
    <p:extLst>
      <p:ext uri="{BB962C8B-B14F-4D97-AF65-F5344CB8AC3E}">
        <p14:creationId xmlns:p14="http://schemas.microsoft.com/office/powerpoint/2010/main" val="349390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err="1" smtClean="0"/>
              <a:t>Aspersório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16" y="1600200"/>
            <a:ext cx="4261368" cy="4525963"/>
          </a:xfrm>
        </p:spPr>
      </p:pic>
    </p:spTree>
    <p:extLst>
      <p:ext uri="{BB962C8B-B14F-4D97-AF65-F5344CB8AC3E}">
        <p14:creationId xmlns:p14="http://schemas.microsoft.com/office/powerpoint/2010/main" val="404963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76672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Turíbulo 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50786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t-BR" b="1" u="sng" dirty="0" err="1" smtClean="0"/>
              <a:t>Naveta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7766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Incenso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5916"/>
            <a:ext cx="8229600" cy="3434530"/>
          </a:xfrm>
        </p:spPr>
      </p:pic>
    </p:spTree>
    <p:extLst>
      <p:ext uri="{BB962C8B-B14F-4D97-AF65-F5344CB8AC3E}">
        <p14:creationId xmlns:p14="http://schemas.microsoft.com/office/powerpoint/2010/main" val="326001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Cruz Processional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73195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Tabernáculo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6916"/>
            <a:ext cx="4752529" cy="4752529"/>
          </a:xfrm>
        </p:spPr>
      </p:pic>
    </p:spTree>
    <p:extLst>
      <p:ext uri="{BB962C8B-B14F-4D97-AF65-F5344CB8AC3E}">
        <p14:creationId xmlns:p14="http://schemas.microsoft.com/office/powerpoint/2010/main" val="219455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Ostensório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63508"/>
            <a:ext cx="3168351" cy="5305852"/>
          </a:xfrm>
        </p:spPr>
      </p:pic>
    </p:spTree>
    <p:extLst>
      <p:ext uri="{BB962C8B-B14F-4D97-AF65-F5344CB8AC3E}">
        <p14:creationId xmlns:p14="http://schemas.microsoft.com/office/powerpoint/2010/main" val="49325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Túnica</a:t>
            </a:r>
            <a:endParaRPr lang="pt-BR" b="1" u="sng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3581976" cy="4525963"/>
          </a:xfrm>
        </p:spPr>
      </p:pic>
    </p:spTree>
    <p:extLst>
      <p:ext uri="{BB962C8B-B14F-4D97-AF65-F5344CB8AC3E}">
        <p14:creationId xmlns:p14="http://schemas.microsoft.com/office/powerpoint/2010/main" val="220042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Cíngulo</a:t>
            </a:r>
            <a:endParaRPr lang="pt-BR" b="1" u="sng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50" y="1556792"/>
            <a:ext cx="3510390" cy="4680520"/>
          </a:xfrm>
        </p:spPr>
      </p:pic>
    </p:spTree>
    <p:extLst>
      <p:ext uri="{BB962C8B-B14F-4D97-AF65-F5344CB8AC3E}">
        <p14:creationId xmlns:p14="http://schemas.microsoft.com/office/powerpoint/2010/main" val="337028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-14448"/>
            <a:ext cx="9144001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359" y="980728"/>
            <a:ext cx="8435280" cy="576064"/>
          </a:xfrm>
        </p:spPr>
        <p:txBody>
          <a:bodyPr>
            <a:normAutofit fontScale="90000"/>
          </a:bodyPr>
          <a:lstStyle/>
          <a:p>
            <a:r>
              <a:rPr lang="pt-BR" sz="4000" b="1" u="sng" dirty="0" err="1" smtClean="0"/>
              <a:t>Ambão</a:t>
            </a:r>
            <a:r>
              <a:rPr lang="pt-BR" sz="4000" b="1" u="sng" dirty="0" smtClean="0"/>
              <a:t> ou Mesa da Palavra </a:t>
            </a:r>
            <a:endParaRPr lang="pt-BR" sz="4000" b="1" u="sng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39" y="1916832"/>
            <a:ext cx="4050920" cy="3845023"/>
          </a:xfrm>
        </p:spPr>
      </p:pic>
      <p:sp>
        <p:nvSpPr>
          <p:cNvPr id="7" name="CaixaDeTexto 6"/>
          <p:cNvSpPr txBox="1"/>
          <p:nvPr/>
        </p:nvSpPr>
        <p:spPr>
          <a:xfrm>
            <a:off x="827584" y="599167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Estante onde é proclamada a palavra de Deus.</a:t>
            </a:r>
          </a:p>
        </p:txBody>
      </p:sp>
    </p:spTree>
    <p:extLst>
      <p:ext uri="{BB962C8B-B14F-4D97-AF65-F5344CB8AC3E}">
        <p14:creationId xmlns:p14="http://schemas.microsoft.com/office/powerpoint/2010/main" val="336432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332656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Estola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8" y="1556792"/>
            <a:ext cx="4911897" cy="4525963"/>
          </a:xfrm>
        </p:spPr>
      </p:pic>
    </p:spTree>
    <p:extLst>
      <p:ext uri="{BB962C8B-B14F-4D97-AF65-F5344CB8AC3E}">
        <p14:creationId xmlns:p14="http://schemas.microsoft.com/office/powerpoint/2010/main" val="92412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70894"/>
            <a:ext cx="5112568" cy="5112568"/>
          </a:xfrm>
        </p:spPr>
      </p:pic>
    </p:spTree>
    <p:extLst>
      <p:ext uri="{BB962C8B-B14F-4D97-AF65-F5344CB8AC3E}">
        <p14:creationId xmlns:p14="http://schemas.microsoft.com/office/powerpoint/2010/main" val="235144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Casula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414909"/>
            <a:ext cx="4752528" cy="4752528"/>
          </a:xfrm>
        </p:spPr>
      </p:pic>
    </p:spTree>
    <p:extLst>
      <p:ext uri="{BB962C8B-B14F-4D97-AF65-F5344CB8AC3E}">
        <p14:creationId xmlns:p14="http://schemas.microsoft.com/office/powerpoint/2010/main" val="89915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Dalmática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601291" cy="3888432"/>
          </a:xfrm>
        </p:spPr>
      </p:pic>
    </p:spTree>
    <p:extLst>
      <p:ext uri="{BB962C8B-B14F-4D97-AF65-F5344CB8AC3E}">
        <p14:creationId xmlns:p14="http://schemas.microsoft.com/office/powerpoint/2010/main" val="417043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Capa Pluvial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54514"/>
            <a:ext cx="3960440" cy="4906546"/>
          </a:xfrm>
        </p:spPr>
      </p:pic>
    </p:spTree>
    <p:extLst>
      <p:ext uri="{BB962C8B-B14F-4D97-AF65-F5344CB8AC3E}">
        <p14:creationId xmlns:p14="http://schemas.microsoft.com/office/powerpoint/2010/main" val="57882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548680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Véu Umeral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58" y="1600200"/>
            <a:ext cx="4791683" cy="4525963"/>
          </a:xfrm>
        </p:spPr>
      </p:pic>
    </p:spTree>
    <p:extLst>
      <p:ext uri="{BB962C8B-B14F-4D97-AF65-F5344CB8AC3E}">
        <p14:creationId xmlns:p14="http://schemas.microsoft.com/office/powerpoint/2010/main" val="64551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548680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Batina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35" y="1772816"/>
            <a:ext cx="4466629" cy="4466629"/>
          </a:xfrm>
        </p:spPr>
      </p:pic>
    </p:spTree>
    <p:extLst>
      <p:ext uri="{BB962C8B-B14F-4D97-AF65-F5344CB8AC3E}">
        <p14:creationId xmlns:p14="http://schemas.microsoft.com/office/powerpoint/2010/main" val="154982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173061" cy="4686573"/>
          </a:xfrm>
        </p:spPr>
      </p:pic>
    </p:spTree>
    <p:extLst>
      <p:ext uri="{BB962C8B-B14F-4D97-AF65-F5344CB8AC3E}">
        <p14:creationId xmlns:p14="http://schemas.microsoft.com/office/powerpoint/2010/main" val="129212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332656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Mitra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8966"/>
            <a:ext cx="4392487" cy="4392487"/>
          </a:xfrm>
        </p:spPr>
      </p:pic>
    </p:spTree>
    <p:extLst>
      <p:ext uri="{BB962C8B-B14F-4D97-AF65-F5344CB8AC3E}">
        <p14:creationId xmlns:p14="http://schemas.microsoft.com/office/powerpoint/2010/main" val="65293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/>
              <a:t>Báculo</a:t>
            </a:r>
            <a:endParaRPr lang="pt-BR" b="1" u="sng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16" y="1600200"/>
            <a:ext cx="2990368" cy="4525963"/>
          </a:xfrm>
        </p:spPr>
      </p:pic>
    </p:spTree>
    <p:extLst>
      <p:ext uri="{BB962C8B-B14F-4D97-AF65-F5344CB8AC3E}">
        <p14:creationId xmlns:p14="http://schemas.microsoft.com/office/powerpoint/2010/main" val="62011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567" y="485800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Cátedra ou </a:t>
            </a:r>
            <a:r>
              <a:rPr lang="pt-BR" b="1" u="sng" dirty="0" err="1" smtClean="0"/>
              <a:t>Sédia</a:t>
            </a:r>
            <a:r>
              <a:rPr lang="pt-BR" b="1" u="sng" dirty="0" smtClean="0"/>
              <a:t> da Presidência</a:t>
            </a:r>
            <a:endParaRPr lang="pt-BR" b="1" u="sng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824536" cy="3618402"/>
          </a:xfrm>
        </p:spPr>
      </p:pic>
      <p:sp>
        <p:nvSpPr>
          <p:cNvPr id="5" name="CaixaDeTexto 4"/>
          <p:cNvSpPr txBox="1"/>
          <p:nvPr/>
        </p:nvSpPr>
        <p:spPr>
          <a:xfrm>
            <a:off x="179512" y="5013176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Cadeira no centro do presbitério que manifesta a função de presidir o culto</a:t>
            </a:r>
            <a:r>
              <a:rPr lang="pt-BR" sz="2400" dirty="0" smtClean="0"/>
              <a:t>.</a:t>
            </a:r>
          </a:p>
          <a:p>
            <a:pPr algn="ctr"/>
            <a:r>
              <a:rPr lang="pt-BR" sz="2400" dirty="0"/>
              <a:t>Daí vem a palavra catedral. É o lugar de onde o Bispo fala oficialmente, no exercício de </a:t>
            </a:r>
            <a:r>
              <a:rPr lang="pt-BR" sz="2400" dirty="0" smtClean="0"/>
              <a:t>sua autoridade </a:t>
            </a:r>
            <a:r>
              <a:rPr lang="pt-BR" sz="2400" dirty="0"/>
              <a:t>de pastor, sucessor dos apóstolos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9843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Solidéu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53406"/>
            <a:ext cx="5715000" cy="4019550"/>
          </a:xfrm>
        </p:spPr>
      </p:pic>
    </p:spTree>
    <p:extLst>
      <p:ext uri="{BB962C8B-B14F-4D97-AF65-F5344CB8AC3E}">
        <p14:creationId xmlns:p14="http://schemas.microsoft.com/office/powerpoint/2010/main" val="132200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76672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Batistério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457469" cy="3343102"/>
          </a:xfrm>
        </p:spPr>
      </p:pic>
      <p:sp>
        <p:nvSpPr>
          <p:cNvPr id="6" name="CaixaDeTexto 5"/>
          <p:cNvSpPr txBox="1"/>
          <p:nvPr/>
        </p:nvSpPr>
        <p:spPr>
          <a:xfrm>
            <a:off x="1547664" y="551723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Local </a:t>
            </a:r>
            <a:r>
              <a:rPr lang="pt-BR" sz="2400" dirty="0"/>
              <a:t>da igreja </a:t>
            </a:r>
            <a:r>
              <a:rPr lang="pt-BR" sz="2400" dirty="0" smtClean="0"/>
              <a:t>onde </a:t>
            </a:r>
            <a:r>
              <a:rPr lang="pt-BR" sz="2400" dirty="0"/>
              <a:t>se acha a pia batismal.</a:t>
            </a:r>
          </a:p>
        </p:txBody>
      </p:sp>
    </p:spTree>
    <p:extLst>
      <p:ext uri="{BB962C8B-B14F-4D97-AF65-F5344CB8AC3E}">
        <p14:creationId xmlns:p14="http://schemas.microsoft.com/office/powerpoint/2010/main" val="403241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Presbitério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96" y="1556792"/>
            <a:ext cx="5707732" cy="3224368"/>
          </a:xfrm>
        </p:spPr>
      </p:pic>
      <p:sp>
        <p:nvSpPr>
          <p:cNvPr id="6" name="CaixaDeTexto 5"/>
          <p:cNvSpPr txBox="1"/>
          <p:nvPr/>
        </p:nvSpPr>
        <p:spPr>
          <a:xfrm>
            <a:off x="1043608" y="5021976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 presbitério é o espaço que num templo ou catedral católicos, precede o altar-mor. Estava, até ao Concílio Vaticano II, reservado ao clero e pode ficar separado da nave central por grades, escadas ou varandim.</a:t>
            </a:r>
          </a:p>
        </p:txBody>
      </p:sp>
    </p:spTree>
    <p:extLst>
      <p:ext uri="{BB962C8B-B14F-4D97-AF65-F5344CB8AC3E}">
        <p14:creationId xmlns:p14="http://schemas.microsoft.com/office/powerpoint/2010/main" val="287687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76672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Missal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34" y="1600200"/>
            <a:ext cx="2934332" cy="4525963"/>
          </a:xfrm>
        </p:spPr>
      </p:pic>
    </p:spTree>
    <p:extLst>
      <p:ext uri="{BB962C8B-B14F-4D97-AF65-F5344CB8AC3E}">
        <p14:creationId xmlns:p14="http://schemas.microsoft.com/office/powerpoint/2010/main" val="378219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76672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Lecionários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8" y="1906813"/>
            <a:ext cx="2595250" cy="3844815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78821"/>
            <a:ext cx="2808312" cy="37912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54" y="1949788"/>
            <a:ext cx="2819205" cy="38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1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8"/>
            <a:ext cx="9180512" cy="68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57" y="404664"/>
            <a:ext cx="8229600" cy="1143000"/>
          </a:xfrm>
        </p:spPr>
        <p:txBody>
          <a:bodyPr/>
          <a:lstStyle/>
          <a:p>
            <a:r>
              <a:rPr lang="pt-BR" b="1" u="sng" dirty="0" err="1" smtClean="0"/>
              <a:t>Evangeliário</a:t>
            </a:r>
            <a:endParaRPr lang="pt-BR" b="1" u="sng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85" y="1600200"/>
            <a:ext cx="3232830" cy="4525963"/>
          </a:xfrm>
        </p:spPr>
      </p:pic>
    </p:spTree>
    <p:extLst>
      <p:ext uri="{BB962C8B-B14F-4D97-AF65-F5344CB8AC3E}">
        <p14:creationId xmlns:p14="http://schemas.microsoft.com/office/powerpoint/2010/main" val="226752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517</Words>
  <Application>Microsoft Office PowerPoint</Application>
  <PresentationFormat>Apresentação na tela (4:3)</PresentationFormat>
  <Paragraphs>58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Objetos Litúrgicos </vt:lpstr>
      <vt:lpstr>Altar</vt:lpstr>
      <vt:lpstr>Ambão ou Mesa da Palavra </vt:lpstr>
      <vt:lpstr>Cátedra ou Sédia da Presidência</vt:lpstr>
      <vt:lpstr>Batistério</vt:lpstr>
      <vt:lpstr>Presbitério</vt:lpstr>
      <vt:lpstr>Missal</vt:lpstr>
      <vt:lpstr>Lecionários</vt:lpstr>
      <vt:lpstr>Evangeliário</vt:lpstr>
      <vt:lpstr>Castiçal</vt:lpstr>
      <vt:lpstr>Círio Pascal</vt:lpstr>
      <vt:lpstr>Cálice </vt:lpstr>
      <vt:lpstr>Patena</vt:lpstr>
      <vt:lpstr>Ambúla</vt:lpstr>
      <vt:lpstr>Alfaias  </vt:lpstr>
      <vt:lpstr>Hóstia</vt:lpstr>
      <vt:lpstr>Galhetas</vt:lpstr>
      <vt:lpstr>Lavabo</vt:lpstr>
      <vt:lpstr>Apresentação do PowerPoint</vt:lpstr>
      <vt:lpstr>Teca</vt:lpstr>
      <vt:lpstr>Aspersório</vt:lpstr>
      <vt:lpstr>Turíbulo </vt:lpstr>
      <vt:lpstr>Naveta</vt:lpstr>
      <vt:lpstr>Incenso</vt:lpstr>
      <vt:lpstr>Cruz Processional</vt:lpstr>
      <vt:lpstr>Tabernáculo</vt:lpstr>
      <vt:lpstr>Ostensório</vt:lpstr>
      <vt:lpstr>Túnica</vt:lpstr>
      <vt:lpstr>Cíngulo</vt:lpstr>
      <vt:lpstr>Estola</vt:lpstr>
      <vt:lpstr>Apresentação do PowerPoint</vt:lpstr>
      <vt:lpstr>Casula</vt:lpstr>
      <vt:lpstr>Dalmática</vt:lpstr>
      <vt:lpstr>Capa Pluvial</vt:lpstr>
      <vt:lpstr>Véu Umeral</vt:lpstr>
      <vt:lpstr>Batina</vt:lpstr>
      <vt:lpstr>Apresentação do PowerPoint</vt:lpstr>
      <vt:lpstr>Mitra</vt:lpstr>
      <vt:lpstr>Báculo</vt:lpstr>
      <vt:lpstr>Solidéu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Objetos Litúrgicos</dc:title>
  <dc:creator>Diác. Diego Mendes</dc:creator>
  <cp:lastModifiedBy>Diác. Diego Mendes</cp:lastModifiedBy>
  <cp:revision>18</cp:revision>
  <dcterms:created xsi:type="dcterms:W3CDTF">2018-04-11T00:31:47Z</dcterms:created>
  <dcterms:modified xsi:type="dcterms:W3CDTF">2018-04-11T21:05:41Z</dcterms:modified>
</cp:coreProperties>
</file>